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1" r:id="rId4"/>
    <p:sldId id="274" r:id="rId5"/>
    <p:sldId id="257" r:id="rId6"/>
    <p:sldId id="278" r:id="rId7"/>
    <p:sldId id="279" r:id="rId8"/>
    <p:sldId id="283" r:id="rId9"/>
    <p:sldId id="280" r:id="rId10"/>
    <p:sldId id="281" r:id="rId11"/>
    <p:sldId id="282" r:id="rId12"/>
    <p:sldId id="269" r:id="rId13"/>
    <p:sldId id="270" r:id="rId14"/>
    <p:sldId id="284" r:id="rId15"/>
    <p:sldId id="266" r:id="rId16"/>
    <p:sldId id="267" r:id="rId17"/>
    <p:sldId id="263" r:id="rId18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ивакова Ирина Юрьевна" initials="СИЮ" lastIdx="0" clrIdx="0">
    <p:extLst>
      <p:ext uri="{19B8F6BF-5375-455C-9EA6-DF929625EA0E}">
        <p15:presenceInfo xmlns:p15="http://schemas.microsoft.com/office/powerpoint/2012/main" userId="S-1-5-21-1197991064-3652849940-2672901792-33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19A16-2DFE-496F-A7D8-CA2558992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EAE4A0-7AEF-4DF8-9975-E105351B8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Montserrat" panose="00000500000000000000" pitchFamily="2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3088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A75F1-A44F-455E-9FFE-E77F1AEA1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2200" y="352282"/>
            <a:ext cx="9111600" cy="1325563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1CECC4-5EBE-470D-AA6D-BC49507B6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73DD83-CB7F-4519-94C6-B7B3DC5584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2523"/>
            <a:ext cx="12192000" cy="3535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4F14C2-4C8E-4ABC-B2BA-73A4C51798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2281"/>
            <a:ext cx="100030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0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C94452-2F3A-4DA5-8E75-EFF394DEA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53A3C8-E2CB-41D7-B764-818AF9587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855468-A065-466A-ADCA-A42B5BA24B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2523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4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B463B-3DCF-4482-96B8-A4D3658DFD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2456" y="365125"/>
            <a:ext cx="9111343" cy="1325563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88E249-A53E-4CE9-B4C4-8580927E0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EE15C2-2C22-49AA-BF05-3B3A410B16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00309" cy="13255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8A790EC-E10D-48BD-8F73-5D83A5A760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2875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2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rgbClr val="2A3D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12CF9-86C7-4FEF-B42B-92695AC07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FFDCE0-4709-4347-9BD1-0ECEA9221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49C24C-B16F-46E3-B702-B2A5B5081F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175259"/>
            <a:ext cx="4284436" cy="13900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C29BB88-EB33-40F0-8B50-8F9E06666A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981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0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B85EE-06E8-466E-9F30-BE36FE4B59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2200" y="320675"/>
            <a:ext cx="9111600" cy="1325563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1611F0-5C39-4DC5-8EEE-4A4300CADA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4C0150-6020-4845-9C29-B63DD6A69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F5F252-D6BA-4841-92FB-79CF5C17A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00309" cy="13255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F4294F-8F0E-43F1-8B80-09E4911BB0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6179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3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DE41D-9E96-4BDA-B272-5AA27E7D4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0612" y="301170"/>
            <a:ext cx="9111600" cy="1325563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7893FC-0D88-4F2F-BA94-7279976F2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B4F76D-C796-4BF3-81ED-3A78495FFE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63E8AA-66BD-4AEC-971A-AE51A6E782F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85DF4E3-234C-47D2-93D3-28AC25093A9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A044D7-B463-48F0-99F8-8E6BB8DAEA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00309" cy="13255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3C9647-4031-4BD5-AC89-052A57E9D2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6179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5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BC7F4-577B-41C8-A7AC-B116520359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2200" y="365124"/>
            <a:ext cx="9111600" cy="1325563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F624F7-4B37-4125-8993-F5E9D19C7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00309" cy="13255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D1C6FA-9182-49CA-9083-E84FEF2FB1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7069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3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185130-860E-4413-B451-70E8509CA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" y="208715"/>
            <a:ext cx="3679371" cy="13589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66A371-A50C-4F2F-971F-01A26A6BE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2523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9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6A374-C2A1-4ED7-9212-6C72CDAC8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EC1D1E-063E-4AFE-BD30-93F039A33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Montserrat" panose="00000500000000000000" pitchFamily="2" charset="-52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A4BFB2-D9B8-428D-B5F9-78DA493E4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2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AFDC0E8-2791-40A2-8EF2-84055FD411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13" y="180798"/>
            <a:ext cx="2209799" cy="8161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0AF713-2FC1-42A6-9ED3-FDB68465BE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3409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96F25-355B-40B1-8B22-50E19562B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82D63D-B83D-4DB8-8BFB-F1642EEB54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Montserrat" panose="00000500000000000000" pitchFamily="2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9D9EED-1598-4F13-8C24-17049C4B7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2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39F730-E001-4B3A-BAD6-51BBB5C532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2523"/>
            <a:ext cx="12192000" cy="3535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0E2A4D-75B2-47DB-B8D6-C5C6766334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13" y="180798"/>
            <a:ext cx="2209799" cy="81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4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47BA1-1FE9-451E-990E-30F5CF85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2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FE8EC1-AD00-4D6C-8981-0D62ADA36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3874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pitchFamily="2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riem.tversu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abiturient.tversu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riem@tversu.ru" TargetMode="External"/><Relationship Id="rId2" Type="http://schemas.openxmlformats.org/officeDocument/2006/relationships/hyperlink" Target="http://university.tvers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.me/tversuab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5C025-D2CA-4883-872B-0A2B693D1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005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Тверской государственный университет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8B3FA2-532F-47C6-BCB2-C580F4D995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Тверь, ул. Желябова, 33</a:t>
            </a:r>
          </a:p>
          <a:p>
            <a:pPr>
              <a:spcBef>
                <a:spcPct val="0"/>
              </a:spcBef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(4822) 34-24-52, 32-15-14</a:t>
            </a:r>
          </a:p>
          <a:p>
            <a:pPr>
              <a:spcBef>
                <a:spcPct val="0"/>
              </a:spcBef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.tversu.ru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67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Вступительные испытания 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333542"/>
              </p:ext>
            </p:extLst>
          </p:nvPr>
        </p:nvGraphicFramePr>
        <p:xfrm>
          <a:off x="783908" y="1690690"/>
          <a:ext cx="10515600" cy="45317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80568">
                  <a:extLst>
                    <a:ext uri="{9D8B030D-6E8A-4147-A177-3AD203B41FA5}">
                      <a16:colId xmlns:a16="http://schemas.microsoft.com/office/drawing/2014/main" val="3931899155"/>
                    </a:ext>
                  </a:extLst>
                </a:gridCol>
                <a:gridCol w="4541392">
                  <a:extLst>
                    <a:ext uri="{9D8B030D-6E8A-4147-A177-3AD203B41FA5}">
                      <a16:colId xmlns:a16="http://schemas.microsoft.com/office/drawing/2014/main" val="3309444152"/>
                    </a:ext>
                  </a:extLst>
                </a:gridCol>
                <a:gridCol w="3693640">
                  <a:extLst>
                    <a:ext uri="{9D8B030D-6E8A-4147-A177-3AD203B41FA5}">
                      <a16:colId xmlns:a16="http://schemas.microsoft.com/office/drawing/2014/main" val="3790990635"/>
                    </a:ext>
                  </a:extLst>
                </a:gridCol>
              </a:tblGrid>
              <a:tr h="5211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Направление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Вступительные</a:t>
                      </a:r>
                      <a:r>
                        <a:rPr lang="ru-RU" sz="1600" baseline="0" dirty="0" smtClean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 испытания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ru-RU" sz="1600" baseline="0" dirty="0" smtClean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для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непрофильных СПО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Вступительные</a:t>
                      </a:r>
                      <a:r>
                        <a:rPr lang="ru-RU" sz="1600" baseline="0" dirty="0" smtClean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 испытания 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для профильных СПО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181872130"/>
                  </a:ext>
                </a:extLst>
              </a:tr>
              <a:tr h="86879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15.03.06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Мехатроника</a:t>
                      </a:r>
                      <a:r>
                        <a:rPr lang="ru-RU" sz="1600" b="1" baseline="0" dirty="0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 и робототехника</a:t>
                      </a:r>
                      <a:endParaRPr lang="ru-RU" sz="1600" b="1" dirty="0" smtClean="0">
                        <a:solidFill>
                          <a:srgbClr val="2A3DAD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AutoNum type="arabicPeriod"/>
                      </a:pPr>
                      <a:endParaRPr lang="ru-RU" sz="1600" b="1" dirty="0" smtClean="0">
                        <a:solidFill>
                          <a:srgbClr val="2A3DAD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600" b="1" dirty="0" smtClean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 Математика (проф.) (ЕГЭ)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 Информатика и ИКТ/Физика (ЕГЭ)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 Русский язык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AutoNum type="arabicPeriod"/>
                      </a:pPr>
                      <a:endParaRPr lang="ru-RU" sz="1600" dirty="0">
                        <a:solidFill>
                          <a:srgbClr val="2A3DAD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dirty="0" smtClean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Математика </a:t>
                      </a:r>
                      <a:r>
                        <a:rPr lang="ru-RU" sz="1400" b="1" u="none" strike="noStrike" dirty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профессиональной деятельности </a:t>
                      </a:r>
                      <a:r>
                        <a:rPr lang="ru-RU" sz="1400" b="1" i="0" u="none" strike="noStrike" dirty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(Математика)</a:t>
                      </a:r>
                      <a:endParaRPr lang="ru-RU" sz="1400" b="1" i="0" u="none" dirty="0">
                        <a:solidFill>
                          <a:srgbClr val="2A3DAD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dirty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Прикладная информатика </a:t>
                      </a:r>
                      <a:r>
                        <a:rPr lang="ru-RU" sz="1400" b="1" i="0" u="none" strike="noStrike" dirty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(Информатика и ИКТ)</a:t>
                      </a:r>
                      <a:endParaRPr lang="ru-RU" sz="1400" b="1" i="0" u="none" dirty="0">
                        <a:solidFill>
                          <a:srgbClr val="2A3DAD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dirty="0" smtClean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или Прикладная физика </a:t>
                      </a:r>
                      <a:r>
                        <a:rPr lang="ru-RU" sz="1400" b="1" i="0" u="none" strike="noStrike" dirty="0" smtClean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(Физика)</a:t>
                      </a:r>
                    </a:p>
                    <a:p>
                      <a:pPr marL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Русский язык</a:t>
                      </a:r>
                      <a:endParaRPr lang="ru-RU" sz="1400" b="1" i="0" u="none" dirty="0">
                        <a:solidFill>
                          <a:srgbClr val="C0000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66196107"/>
                  </a:ext>
                </a:extLst>
              </a:tr>
              <a:tr h="889266"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rgbClr val="2A3DAD"/>
                        </a:solidFill>
                        <a:latin typeface="Montserrat" panose="00000500000000000000" pitchFamily="2" charset="-52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40.03.01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Юриспруденция</a:t>
                      </a:r>
                      <a:endParaRPr lang="ru-RU" sz="1600" b="1" dirty="0">
                        <a:solidFill>
                          <a:srgbClr val="2A3DAD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Обществознание </a:t>
                      </a:r>
                      <a:r>
                        <a:rPr lang="ru-RU" sz="1600" b="1" dirty="0" smtClean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(ЕГЭ)</a:t>
                      </a:r>
                      <a:endParaRPr lang="ru-RU" sz="1600" b="1" dirty="0" smtClean="0">
                        <a:solidFill>
                          <a:srgbClr val="2A3DAD"/>
                        </a:solidFill>
                        <a:latin typeface="Montserrat" panose="00000500000000000000" pitchFamily="2" charset="-52"/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Русский язык </a:t>
                      </a: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История/Иностранный язык </a:t>
                      </a:r>
                      <a:r>
                        <a:rPr lang="ru-RU" sz="1600" b="1" dirty="0" smtClean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(ЕГЭ)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2A3DAD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400" b="1" u="none" strike="noStrike" dirty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общественных наук </a:t>
                      </a:r>
                      <a:r>
                        <a:rPr lang="ru-RU" sz="1400" b="1" i="0" u="none" strike="noStrike" dirty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(Обществознание)</a:t>
                      </a:r>
                      <a:endParaRPr lang="ru-RU" sz="1400" b="1" i="0" dirty="0">
                        <a:solidFill>
                          <a:srgbClr val="2A3DAD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400" b="1" u="none" strike="noStrike" dirty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Социокультурная история </a:t>
                      </a:r>
                      <a:r>
                        <a:rPr lang="ru-RU" sz="1400" b="1" i="0" u="none" strike="noStrike" dirty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(История) </a:t>
                      </a:r>
                      <a:r>
                        <a:rPr lang="ru-RU" sz="1400" b="1" u="none" strike="noStrike" dirty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или Иностранный язык </a:t>
                      </a:r>
                      <a:r>
                        <a:rPr lang="ru-RU" sz="1400" b="1" i="0" u="none" strike="noStrike" dirty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(Иностранный язык</a:t>
                      </a:r>
                      <a:r>
                        <a:rPr lang="ru-RU" sz="1400" b="1" i="0" u="none" strike="noStrike" dirty="0" smtClean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192582122"/>
                  </a:ext>
                </a:extLst>
              </a:tr>
              <a:tr h="1236851"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rgbClr val="2A3DAD"/>
                        </a:solidFill>
                        <a:latin typeface="Montserrat" panose="00000500000000000000" pitchFamily="2" charset="-52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45.03.02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Лингвистика</a:t>
                      </a:r>
                      <a:endParaRPr lang="ru-RU" sz="1600" b="1" dirty="0">
                        <a:solidFill>
                          <a:srgbClr val="2A3DAD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Иностранный язык </a:t>
                      </a:r>
                      <a:r>
                        <a:rPr lang="ru-RU" sz="1600" b="1" dirty="0" smtClean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(ЕГЭ)</a:t>
                      </a:r>
                      <a:endParaRPr lang="ru-RU" sz="1600" b="1" dirty="0" smtClean="0">
                        <a:solidFill>
                          <a:srgbClr val="2A3DAD"/>
                        </a:solidFill>
                        <a:latin typeface="Montserrat" panose="00000500000000000000" pitchFamily="2" charset="-52"/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Русский язык </a:t>
                      </a: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Литература/История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(ЕГЭ)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Иностранный язык </a:t>
                      </a:r>
                      <a:r>
                        <a:rPr lang="ru-RU" sz="1400" b="1" dirty="0" smtClean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(ЕГЭ)</a:t>
                      </a:r>
                      <a:endParaRPr lang="ru-RU" sz="1400" b="1" dirty="0" smtClean="0">
                        <a:solidFill>
                          <a:srgbClr val="2A3DAD"/>
                        </a:solidFill>
                        <a:latin typeface="Montserrat" panose="00000500000000000000" pitchFamily="2" charset="-52"/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Русский язык </a:t>
                      </a: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Литература/История </a:t>
                      </a:r>
                      <a:r>
                        <a:rPr lang="ru-RU" sz="1400" b="1" dirty="0" smtClean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(ЕГЭ)</a:t>
                      </a:r>
                    </a:p>
                    <a:p>
                      <a:pPr marL="342900" indent="-342900" algn="ctr">
                        <a:buAutoNum type="arabicPeriod"/>
                      </a:pPr>
                      <a:endParaRPr lang="ru-RU" sz="1600" b="1" dirty="0">
                        <a:solidFill>
                          <a:srgbClr val="C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486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95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Минимальные баллы 2023 г.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Бюджет</a:t>
            </a:r>
            <a:r>
              <a:rPr lang="en-US" b="1" dirty="0" smtClean="0">
                <a:solidFill>
                  <a:srgbClr val="C00000"/>
                </a:solidFill>
              </a:rPr>
              <a:t>/</a:t>
            </a:r>
            <a:r>
              <a:rPr lang="ru-RU" b="1" dirty="0" smtClean="0">
                <a:solidFill>
                  <a:srgbClr val="C00000"/>
                </a:solidFill>
              </a:rPr>
              <a:t>платно**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391073"/>
              </p:ext>
            </p:extLst>
          </p:nvPr>
        </p:nvGraphicFramePr>
        <p:xfrm>
          <a:off x="838199" y="1964064"/>
          <a:ext cx="10515600" cy="407242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93189915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09444152"/>
                    </a:ext>
                  </a:extLst>
                </a:gridCol>
              </a:tblGrid>
              <a:tr h="791897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2A3DAD"/>
                        </a:solidFill>
                        <a:latin typeface="Montserrat" panose="00000500000000000000" pitchFamily="2" charset="-52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15.03.06</a:t>
                      </a:r>
                    </a:p>
                    <a:p>
                      <a:pPr algn="ctr"/>
                      <a:r>
                        <a:rPr lang="ru-RU" dirty="0" err="1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Мехатроника</a:t>
                      </a:r>
                      <a:r>
                        <a:rPr lang="ru-RU" baseline="0" dirty="0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 и робототехника</a:t>
                      </a:r>
                      <a:endParaRPr lang="ru-RU" dirty="0">
                        <a:solidFill>
                          <a:srgbClr val="2A3DAD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800" dirty="0" smtClean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 Математика (проф.) (39)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 Информатика и ИКТ (44)/Физика (39)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800" dirty="0" smtClean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 Русский язык (40)</a:t>
                      </a:r>
                      <a:endParaRPr lang="ru-RU" sz="1800" dirty="0">
                        <a:solidFill>
                          <a:srgbClr val="2A3DAD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181872130"/>
                  </a:ext>
                </a:extLst>
              </a:tr>
              <a:tr h="791897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2A3DAD"/>
                        </a:solidFill>
                        <a:latin typeface="Montserrat" panose="00000500000000000000" pitchFamily="2" charset="-52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40.03.01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Юриспруденция</a:t>
                      </a:r>
                      <a:endParaRPr lang="ru-RU" b="1" dirty="0">
                        <a:solidFill>
                          <a:srgbClr val="2A3DAD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b="1" dirty="0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	1. Обществознание (60/50)**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b="1" dirty="0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2.	История (60/40)** или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Иностранный язык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(60/35)**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b="1" dirty="0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3.	Русский язык (60/45)**</a:t>
                      </a:r>
                      <a:endParaRPr lang="ru-RU" b="1" dirty="0">
                        <a:solidFill>
                          <a:srgbClr val="C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582122"/>
                  </a:ext>
                </a:extLst>
              </a:tr>
              <a:tr h="748586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2A3DAD"/>
                        </a:solidFill>
                        <a:latin typeface="Montserrat" panose="00000500000000000000" pitchFamily="2" charset="-52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45.03.02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Лингвистика</a:t>
                      </a:r>
                      <a:endParaRPr lang="ru-RU" b="1" dirty="0">
                        <a:solidFill>
                          <a:srgbClr val="2A3DAD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ru-RU" b="1" dirty="0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Иностранный язык (45)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ru-RU" b="1" dirty="0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Русский язык (55)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Литература (45)/История (45)</a:t>
                      </a:r>
                      <a:endParaRPr lang="ru-RU" b="1" dirty="0">
                        <a:solidFill>
                          <a:srgbClr val="C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486035"/>
                  </a:ext>
                </a:extLst>
              </a:tr>
              <a:tr h="1054907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2A3DAD"/>
                        </a:solidFill>
                        <a:latin typeface="Montserrat" panose="00000500000000000000" pitchFamily="2" charset="-52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38.03.03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Управление персоналом</a:t>
                      </a:r>
                      <a:endParaRPr lang="ru-RU" b="1" dirty="0">
                        <a:solidFill>
                          <a:srgbClr val="2A3DAD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800" b="1" kern="1200" dirty="0" smtClean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1. Математика (проф.) (45</a:t>
                      </a:r>
                      <a:r>
                        <a:rPr lang="en-US" sz="1800" b="1" kern="1200" dirty="0" smtClean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b="1" kern="1200" dirty="0" smtClean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39)</a:t>
                      </a:r>
                      <a:r>
                        <a:rPr lang="en-US" sz="1800" b="1" kern="1200" dirty="0" smtClean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**</a:t>
                      </a:r>
                      <a:endParaRPr lang="ru-RU" sz="1800" b="1" kern="1200" dirty="0" smtClean="0">
                        <a:solidFill>
                          <a:srgbClr val="2A3DAD"/>
                        </a:solidFill>
                        <a:effectLst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lang="ru-RU" sz="1800" b="1" kern="1200" dirty="0" smtClean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2. Обществознание (</a:t>
                      </a:r>
                      <a:r>
                        <a:rPr lang="en-US" sz="1800" b="1" kern="1200" dirty="0" smtClean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55/</a:t>
                      </a:r>
                      <a:r>
                        <a:rPr lang="ru-RU" sz="1800" b="1" kern="1200" dirty="0" smtClean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45)</a:t>
                      </a:r>
                      <a:r>
                        <a:rPr lang="en-US" sz="1800" b="1" kern="1200" dirty="0" smtClean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**</a:t>
                      </a:r>
                      <a:endParaRPr lang="ru-RU" sz="1800" b="1" kern="1200" dirty="0" smtClean="0">
                        <a:solidFill>
                          <a:srgbClr val="2A3DAD"/>
                        </a:solidFill>
                        <a:effectLst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lang="ru-RU" sz="1800" b="1" kern="1200" dirty="0" smtClean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3. Русский язык (</a:t>
                      </a:r>
                      <a:r>
                        <a:rPr lang="en-US" sz="1800" b="1" kern="1200" dirty="0" smtClean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50/</a:t>
                      </a:r>
                      <a:r>
                        <a:rPr lang="ru-RU" sz="1800" b="1" kern="1200" dirty="0" smtClean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40)</a:t>
                      </a:r>
                      <a:r>
                        <a:rPr lang="en-US" sz="1800" b="1" kern="1200" dirty="0" smtClean="0">
                          <a:solidFill>
                            <a:srgbClr val="2A3DAD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**</a:t>
                      </a:r>
                      <a:endParaRPr lang="ru-RU" sz="1800" b="1" kern="1200" dirty="0" smtClean="0">
                        <a:solidFill>
                          <a:srgbClr val="2A3DAD"/>
                        </a:solidFill>
                        <a:effectLst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86668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38199" y="5919641"/>
            <a:ext cx="8154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tserrat" panose="00000500000000000000" pitchFamily="2" charset="-52"/>
              </a:rPr>
              <a:t>Минимальные баллы </a:t>
            </a:r>
            <a:r>
              <a:rPr lang="en-US" sz="2400" b="1" dirty="0" smtClean="0">
                <a:solidFill>
                  <a:srgbClr val="2A3DAD"/>
                </a:solidFill>
                <a:latin typeface="Montserrat" panose="00000500000000000000" pitchFamily="2" charset="-52"/>
                <a:hlinkClick r:id="rId2"/>
              </a:rPr>
              <a:t>https</a:t>
            </a:r>
            <a:r>
              <a:rPr lang="en-US" sz="2400" b="1" dirty="0">
                <a:solidFill>
                  <a:srgbClr val="2A3DAD"/>
                </a:solidFill>
                <a:latin typeface="Montserrat" panose="00000500000000000000" pitchFamily="2" charset="-52"/>
                <a:hlinkClick r:id="rId2"/>
              </a:rPr>
              <a:t>://priem.tversu.ru/</a:t>
            </a:r>
            <a:r>
              <a:rPr lang="ru-RU" sz="2400" b="1" dirty="0">
                <a:solidFill>
                  <a:srgbClr val="2A3DAD"/>
                </a:solidFill>
                <a:latin typeface="Montserrat" panose="00000500000000000000" pitchFamily="2" charset="-5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097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Как подать документы?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1353800" cy="4971369"/>
          </a:xfrm>
        </p:spPr>
        <p:txBody>
          <a:bodyPr>
            <a:normAutofit fontScale="92500" lnSpcReduction="10000"/>
          </a:bodyPr>
          <a:lstStyle/>
          <a:p>
            <a:r>
              <a:rPr lang="ru-RU" sz="3000" b="1" dirty="0" smtClean="0">
                <a:solidFill>
                  <a:srgbClr val="2A3DAD"/>
                </a:solidFill>
              </a:rPr>
              <a:t>Лично</a:t>
            </a:r>
            <a:r>
              <a:rPr lang="ru-RU" sz="3000" dirty="0" smtClean="0">
                <a:solidFill>
                  <a:srgbClr val="2A3DAD"/>
                </a:solidFill>
              </a:rPr>
              <a:t> – г. Тверь, Студенческий переулок, д. 12, </a:t>
            </a:r>
            <a:r>
              <a:rPr lang="ru-RU" sz="3000" dirty="0" err="1" smtClean="0">
                <a:solidFill>
                  <a:srgbClr val="2A3DAD"/>
                </a:solidFill>
              </a:rPr>
              <a:t>каб</a:t>
            </a:r>
            <a:r>
              <a:rPr lang="ru-RU" sz="3000" dirty="0" smtClean="0">
                <a:solidFill>
                  <a:srgbClr val="2A3DAD"/>
                </a:solidFill>
              </a:rPr>
              <a:t>. 228, 229, 241</a:t>
            </a:r>
          </a:p>
          <a:p>
            <a:pPr marL="0" indent="0">
              <a:buNone/>
            </a:pPr>
            <a:endParaRPr lang="ru-RU" sz="3000" dirty="0" smtClean="0">
              <a:solidFill>
                <a:srgbClr val="2A3DAD"/>
              </a:solidFill>
            </a:endParaRPr>
          </a:p>
          <a:p>
            <a:r>
              <a:rPr lang="ru-RU" sz="3000" b="1" dirty="0" smtClean="0">
                <a:solidFill>
                  <a:srgbClr val="2A3DAD"/>
                </a:solidFill>
              </a:rPr>
              <a:t>Через оператора почтовой связи </a:t>
            </a:r>
            <a:r>
              <a:rPr lang="ru-RU" sz="3000" dirty="0" smtClean="0">
                <a:solidFill>
                  <a:srgbClr val="2A3DAD"/>
                </a:solidFill>
              </a:rPr>
              <a:t>– 170100, г. Тверь, Желябова, д. 33 (для приемной комиссии)</a:t>
            </a:r>
          </a:p>
          <a:p>
            <a:pPr marL="0" indent="0">
              <a:buNone/>
            </a:pPr>
            <a:endParaRPr lang="ru-RU" sz="3000" dirty="0" smtClean="0">
              <a:solidFill>
                <a:srgbClr val="2A3DAD"/>
              </a:solidFill>
            </a:endParaRPr>
          </a:p>
          <a:p>
            <a:r>
              <a:rPr lang="ru-RU" sz="3000" b="1" dirty="0">
                <a:solidFill>
                  <a:srgbClr val="2A3DAD"/>
                </a:solidFill>
              </a:rPr>
              <a:t>Ч</a:t>
            </a:r>
            <a:r>
              <a:rPr lang="ru-RU" sz="3000" b="1" dirty="0" smtClean="0">
                <a:solidFill>
                  <a:srgbClr val="2A3DAD"/>
                </a:solidFill>
              </a:rPr>
              <a:t>ерез </a:t>
            </a:r>
            <a:r>
              <a:rPr lang="ru-RU" sz="3000" b="1" dirty="0">
                <a:solidFill>
                  <a:srgbClr val="2A3DAD"/>
                </a:solidFill>
              </a:rPr>
              <a:t>личный кабинет абитуриента </a:t>
            </a:r>
            <a:r>
              <a:rPr lang="ru-RU" sz="3000" u="sng" dirty="0">
                <a:solidFill>
                  <a:srgbClr val="2A3DAD"/>
                </a:solidFill>
                <a:hlinkClick r:id="rId2"/>
              </a:rPr>
              <a:t>https://abiturient.tversu.ru</a:t>
            </a:r>
            <a:r>
              <a:rPr lang="ru-RU" sz="3000" dirty="0">
                <a:solidFill>
                  <a:srgbClr val="2A3DAD"/>
                </a:solidFill>
              </a:rPr>
              <a:t> </a:t>
            </a:r>
            <a:endParaRPr lang="ru-RU" sz="3000" dirty="0" smtClean="0">
              <a:solidFill>
                <a:srgbClr val="2A3DAD"/>
              </a:solidFill>
            </a:endParaRPr>
          </a:p>
          <a:p>
            <a:pPr marL="0" indent="0">
              <a:buNone/>
            </a:pPr>
            <a:endParaRPr lang="ru-RU" sz="3000" dirty="0" smtClean="0">
              <a:solidFill>
                <a:srgbClr val="2A3DAD"/>
              </a:solidFill>
            </a:endParaRPr>
          </a:p>
          <a:p>
            <a:r>
              <a:rPr lang="ru-RU" sz="3200" dirty="0" smtClean="0">
                <a:solidFill>
                  <a:srgbClr val="2A3DAD"/>
                </a:solidFill>
              </a:rPr>
              <a:t>Посредством </a:t>
            </a:r>
            <a:r>
              <a:rPr lang="ru-RU" sz="3200" dirty="0" err="1" smtClean="0">
                <a:solidFill>
                  <a:srgbClr val="2A3DAD"/>
                </a:solidFill>
              </a:rPr>
              <a:t>суперсервиса</a:t>
            </a:r>
            <a:r>
              <a:rPr lang="ru-RU" sz="3200" dirty="0" smtClean="0">
                <a:solidFill>
                  <a:srgbClr val="2A3DAD"/>
                </a:solidFill>
              </a:rPr>
              <a:t> «Поступление в вуз онлайн»</a:t>
            </a:r>
            <a:endParaRPr lang="ru-RU" sz="3200" dirty="0">
              <a:solidFill>
                <a:srgbClr val="2A3D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0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8458" y="365125"/>
            <a:ext cx="9768114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Индивидуальные достижения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3686" y="1027906"/>
            <a:ext cx="10515600" cy="51696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6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2A3DAD"/>
                </a:solidFill>
              </a:rPr>
              <a:t>Максимальное количество</a:t>
            </a:r>
          </a:p>
          <a:p>
            <a:pPr marL="0" indent="0" algn="ctr">
              <a:buNone/>
            </a:pPr>
            <a:r>
              <a:rPr lang="ru-RU" sz="6000" b="1" dirty="0">
                <a:solidFill>
                  <a:srgbClr val="C00000"/>
                </a:solidFill>
              </a:rPr>
              <a:t>10 баллов</a:t>
            </a:r>
          </a:p>
          <a:p>
            <a:pPr marL="0" indent="0" algn="ctr">
              <a:buNone/>
            </a:pP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31755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Зачисление 2023 г.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163" y="1429699"/>
            <a:ext cx="10515600" cy="4351338"/>
          </a:xfrm>
        </p:spPr>
        <p:txBody>
          <a:bodyPr numCol="1"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2 этапа:                  </a:t>
            </a:r>
          </a:p>
          <a:p>
            <a:pPr marL="0" indent="0" algn="ctr">
              <a:buNone/>
            </a:pPr>
            <a:r>
              <a:rPr lang="ru-RU" sz="2000" b="1" u="sng" dirty="0" smtClean="0">
                <a:solidFill>
                  <a:srgbClr val="C00000"/>
                </a:solidFill>
              </a:rPr>
              <a:t>Этап приоритетного зачисления</a:t>
            </a:r>
            <a:r>
              <a:rPr lang="ru-RU" sz="2000" b="1" dirty="0" smtClean="0">
                <a:solidFill>
                  <a:srgbClr val="C00000"/>
                </a:solidFill>
              </a:rPr>
              <a:t>          </a:t>
            </a:r>
            <a:r>
              <a:rPr lang="ru-RU" sz="2000" b="1" u="sng" dirty="0" smtClean="0">
                <a:solidFill>
                  <a:srgbClr val="C00000"/>
                </a:solidFill>
              </a:rPr>
              <a:t>Основной этап зачисления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68178" y="2469260"/>
            <a:ext cx="4855590" cy="154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2A3DAD"/>
                </a:solidFill>
              </a:rPr>
              <a:t>Зачисление лиц, поступающих без вступительных испытаний, поступающих на места в пределах квот</a:t>
            </a:r>
          </a:p>
          <a:p>
            <a:pPr algn="ctr"/>
            <a:r>
              <a:rPr lang="ru-RU" sz="2000" b="1" dirty="0" smtClean="0">
                <a:solidFill>
                  <a:srgbClr val="2A3DAD"/>
                </a:solidFill>
              </a:rPr>
              <a:t> («льготники», целевой приём, специальная квота, БВИ)</a:t>
            </a:r>
          </a:p>
          <a:p>
            <a:pPr algn="ctr"/>
            <a:endParaRPr lang="ru-RU" sz="2000" b="1" dirty="0" smtClean="0">
              <a:solidFill>
                <a:srgbClr val="2A3DA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9970" y="2337184"/>
            <a:ext cx="4855590" cy="1467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2A3DAD"/>
                </a:solidFill>
              </a:rPr>
              <a:t>Зачисление лиц, поступающих по результатам вступительных испытаний на основные места в рамках контрольных цифр, оставшиеся после зачисления без вступительных испытаний</a:t>
            </a:r>
            <a:endParaRPr lang="ru-RU" sz="2000" b="1" dirty="0">
              <a:solidFill>
                <a:srgbClr val="2A3DAD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88077" y="3849729"/>
            <a:ext cx="8678145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День завершения приема оригинала документа об образовании:</a:t>
            </a:r>
            <a:endParaRPr lang="ru-RU" b="1" dirty="0" smtClean="0">
              <a:solidFill>
                <a:srgbClr val="C00000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Этап приоритетного зачисления </a:t>
            </a:r>
            <a:r>
              <a:rPr lang="ru-RU" b="1" dirty="0" smtClean="0">
                <a:solidFill>
                  <a:srgbClr val="2A3DAD"/>
                </a:solidFill>
                <a:latin typeface="Montserrat" panose="00000500000000000000" pitchFamily="2" charset="-52"/>
              </a:rPr>
              <a:t>– 28 июля 2023 г. (до 12.00)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Основной этап зачисления </a:t>
            </a:r>
            <a:r>
              <a:rPr lang="ru-RU" b="1" dirty="0" smtClean="0">
                <a:solidFill>
                  <a:srgbClr val="2A3DAD"/>
                </a:solidFill>
                <a:latin typeface="Montserrat" panose="00000500000000000000" pitchFamily="2" charset="-52"/>
              </a:rPr>
              <a:t>– 3 августа</a:t>
            </a:r>
            <a:r>
              <a:rPr lang="ru-RU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 </a:t>
            </a:r>
            <a:r>
              <a:rPr lang="ru-RU" b="1" dirty="0" smtClean="0">
                <a:solidFill>
                  <a:srgbClr val="2A3DAD"/>
                </a:solidFill>
                <a:latin typeface="Montserrat" panose="00000500000000000000" pitchFamily="2" charset="-52"/>
              </a:rPr>
              <a:t>2023 г. (до 12.00</a:t>
            </a:r>
            <a:r>
              <a:rPr lang="ru-RU" b="1" dirty="0" smtClean="0">
                <a:solidFill>
                  <a:srgbClr val="2A3DAD"/>
                </a:solidFill>
                <a:latin typeface="Montserrat" panose="00000500000000000000" pitchFamily="2" charset="-52"/>
              </a:rPr>
              <a:t>)</a:t>
            </a:r>
            <a:endParaRPr lang="ru-RU" b="1" dirty="0" smtClean="0">
              <a:solidFill>
                <a:srgbClr val="2A3DAD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b="1" dirty="0" smtClean="0">
                <a:solidFill>
                  <a:srgbClr val="2A3DAD"/>
                </a:solidFill>
                <a:latin typeface="Montserrat" panose="00000500000000000000" pitchFamily="2" charset="-52"/>
              </a:rPr>
              <a:t>Издание </a:t>
            </a:r>
            <a:r>
              <a:rPr lang="ru-RU" b="1" dirty="0">
                <a:solidFill>
                  <a:srgbClr val="2A3DAD"/>
                </a:solidFill>
                <a:latin typeface="Montserrat" panose="00000500000000000000" pitchFamily="2" charset="-52"/>
              </a:rPr>
              <a:t>приказа (приказов) о зачислении осуществляется:</a:t>
            </a:r>
          </a:p>
          <a:p>
            <a:pPr algn="ctr"/>
            <a:r>
              <a:rPr lang="ru-RU" b="1" dirty="0">
                <a:solidFill>
                  <a:srgbClr val="2A3DAD"/>
                </a:solidFill>
                <a:latin typeface="Montserrat" panose="00000500000000000000" pitchFamily="2" charset="-52"/>
              </a:rPr>
              <a:t>29-30 июля 2023 г. – на этапе приоритетного зачисления; </a:t>
            </a:r>
          </a:p>
          <a:p>
            <a:pPr algn="ctr"/>
            <a:r>
              <a:rPr lang="ru-RU" b="1" dirty="0">
                <a:solidFill>
                  <a:srgbClr val="2A3DAD"/>
                </a:solidFill>
                <a:latin typeface="Montserrat" panose="00000500000000000000" pitchFamily="2" charset="-52"/>
              </a:rPr>
              <a:t>4-9 августа 2023 г. – на основном этапе зачисления. </a:t>
            </a:r>
          </a:p>
          <a:p>
            <a:pPr algn="ctr"/>
            <a:r>
              <a:rPr lang="ru-RU" b="1" u="sng" dirty="0">
                <a:solidFill>
                  <a:srgbClr val="C00000"/>
                </a:solidFill>
                <a:latin typeface="Montserrat" panose="00000500000000000000" pitchFamily="2" charset="-52"/>
              </a:rPr>
              <a:t>День </a:t>
            </a:r>
            <a:r>
              <a:rPr lang="ru-RU" b="1" u="sng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завершения </a:t>
            </a:r>
            <a:r>
              <a:rPr lang="ru-RU" b="1" u="sng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заключения договора об оказании платных </a:t>
            </a:r>
          </a:p>
          <a:p>
            <a:pPr algn="ctr"/>
            <a:r>
              <a:rPr lang="ru-RU" b="1" u="sng" dirty="0" err="1" smtClean="0">
                <a:solidFill>
                  <a:srgbClr val="C00000"/>
                </a:solidFill>
                <a:latin typeface="Montserrat" panose="00000500000000000000" pitchFamily="2" charset="-52"/>
              </a:rPr>
              <a:t>образовтельных</a:t>
            </a:r>
            <a:r>
              <a:rPr lang="ru-RU" b="1" u="sng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 услуг</a:t>
            </a:r>
            <a:r>
              <a:rPr lang="ru-RU" b="1" u="sng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 </a:t>
            </a:r>
            <a:r>
              <a:rPr lang="ru-RU" b="1" u="sng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(платная основа):</a:t>
            </a:r>
          </a:p>
          <a:p>
            <a:pPr algn="ctr"/>
            <a:r>
              <a:rPr lang="ru-RU" b="1" u="sng" dirty="0" smtClean="0">
                <a:solidFill>
                  <a:schemeClr val="accent1"/>
                </a:solidFill>
                <a:latin typeface="Montserrat" panose="00000500000000000000" pitchFamily="2" charset="-52"/>
              </a:rPr>
              <a:t>29 августа 2023 г. (до 12.00)</a:t>
            </a:r>
            <a:endParaRPr lang="ru-RU" b="1" u="sng" dirty="0">
              <a:solidFill>
                <a:schemeClr val="accent1"/>
              </a:solidFill>
              <a:latin typeface="Montserrat" panose="00000500000000000000" pitchFamily="2" charset="-52"/>
            </a:endParaRPr>
          </a:p>
          <a:p>
            <a:pPr algn="ctr"/>
            <a:endParaRPr lang="ru-RU" b="1" dirty="0">
              <a:solidFill>
                <a:srgbClr val="2A3D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Приемная кампания 202</a:t>
            </a:r>
            <a:r>
              <a:rPr lang="en-US" sz="4000" b="1" dirty="0" smtClean="0">
                <a:solidFill>
                  <a:srgbClr val="C00000"/>
                </a:solidFill>
              </a:rPr>
              <a:t>3</a:t>
            </a:r>
            <a:r>
              <a:rPr lang="ru-RU" sz="4000" b="1" dirty="0" smtClean="0">
                <a:solidFill>
                  <a:srgbClr val="C00000"/>
                </a:solidFill>
              </a:rPr>
              <a:t> года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endParaRPr lang="ru-RU" dirty="0" smtClean="0">
              <a:solidFill>
                <a:srgbClr val="2A3DAD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dirty="0" smtClean="0">
                <a:solidFill>
                  <a:srgbClr val="2A3DAD"/>
                </a:solidFill>
              </a:rPr>
              <a:t>Вся </a:t>
            </a:r>
            <a:r>
              <a:rPr lang="ru-RU" dirty="0">
                <a:solidFill>
                  <a:srgbClr val="2A3DAD"/>
                </a:solidFill>
              </a:rPr>
              <a:t>информация </a:t>
            </a:r>
            <a:r>
              <a:rPr lang="ru-RU" b="1" dirty="0">
                <a:solidFill>
                  <a:srgbClr val="2A3DAD"/>
                </a:solidFill>
              </a:rPr>
              <a:t>по приёму </a:t>
            </a:r>
            <a:r>
              <a:rPr lang="ru-RU" b="1" dirty="0" smtClean="0">
                <a:solidFill>
                  <a:srgbClr val="2A3DAD"/>
                </a:solidFill>
              </a:rPr>
              <a:t>202</a:t>
            </a:r>
            <a:r>
              <a:rPr lang="en-US" b="1" dirty="0" smtClean="0">
                <a:solidFill>
                  <a:srgbClr val="2A3DAD"/>
                </a:solidFill>
              </a:rPr>
              <a:t>3</a:t>
            </a:r>
            <a:r>
              <a:rPr lang="ru-RU" b="1" dirty="0" smtClean="0">
                <a:solidFill>
                  <a:srgbClr val="2A3DAD"/>
                </a:solidFill>
              </a:rPr>
              <a:t> </a:t>
            </a:r>
            <a:r>
              <a:rPr lang="ru-RU" b="1" dirty="0">
                <a:solidFill>
                  <a:srgbClr val="2A3DAD"/>
                </a:solidFill>
              </a:rPr>
              <a:t>года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dirty="0" smtClean="0">
                <a:solidFill>
                  <a:srgbClr val="2A3DAD"/>
                </a:solidFill>
              </a:rPr>
              <a:t>размещена </a:t>
            </a:r>
            <a:r>
              <a:rPr lang="ru-RU" dirty="0">
                <a:solidFill>
                  <a:srgbClr val="2A3DAD"/>
                </a:solidFill>
              </a:rPr>
              <a:t>на сайте приёмной комиссии </a:t>
            </a:r>
            <a:r>
              <a:rPr lang="ru-RU" dirty="0" smtClean="0">
                <a:solidFill>
                  <a:srgbClr val="2A3DAD"/>
                </a:solidFill>
              </a:rPr>
              <a:t>ТвГУ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sz="4000" b="1" u="sng" dirty="0" smtClean="0">
                <a:solidFill>
                  <a:srgbClr val="2A3DAD"/>
                </a:solidFill>
              </a:rPr>
              <a:t>http</a:t>
            </a:r>
            <a:r>
              <a:rPr lang="ru-RU" sz="4000" b="1" u="sng" dirty="0" smtClean="0">
                <a:solidFill>
                  <a:srgbClr val="2A3DAD"/>
                </a:solidFill>
              </a:rPr>
              <a:t>://</a:t>
            </a:r>
            <a:r>
              <a:rPr lang="en-US" sz="4000" b="1" u="sng" dirty="0" smtClean="0">
                <a:solidFill>
                  <a:srgbClr val="2A3DAD"/>
                </a:solidFill>
              </a:rPr>
              <a:t>priem.tversu.ru</a:t>
            </a:r>
            <a:endParaRPr lang="ru-RU" sz="4000" b="1" u="sng" dirty="0">
              <a:solidFill>
                <a:srgbClr val="2A3DAD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088" y="4687340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Контакты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976429" cy="4351338"/>
          </a:xfrm>
        </p:spPr>
        <p:txBody>
          <a:bodyPr>
            <a:normAutofit/>
          </a:bodyPr>
          <a:lstStyle/>
          <a:p>
            <a:pPr marL="609600" indent="-609600" algn="ctr">
              <a:lnSpc>
                <a:spcPct val="80000"/>
              </a:lnSpc>
              <a:buNone/>
              <a:defRPr/>
            </a:pPr>
            <a:r>
              <a:rPr lang="ru-RU" b="1" dirty="0">
                <a:solidFill>
                  <a:srgbClr val="C00000"/>
                </a:solidFill>
              </a:rPr>
              <a:t>Сайт университета: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2A3DAD"/>
                </a:solidFill>
              </a:rPr>
              <a:t>university.tversu.ru</a:t>
            </a:r>
            <a:endParaRPr lang="ru-RU" sz="3200" b="1" dirty="0">
              <a:solidFill>
                <a:srgbClr val="2A3DAD"/>
              </a:solidFill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ru-RU" sz="2400" b="1" dirty="0">
                <a:solidFill>
                  <a:srgbClr val="C00000"/>
                </a:solidFill>
              </a:rPr>
              <a:t>Адрес </a:t>
            </a:r>
            <a:r>
              <a:rPr lang="ru-RU" b="1" dirty="0">
                <a:solidFill>
                  <a:srgbClr val="C00000"/>
                </a:solidFill>
              </a:rPr>
              <a:t>: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2A3DAD"/>
                </a:solidFill>
              </a:rPr>
              <a:t>170100, </a:t>
            </a:r>
            <a:r>
              <a:rPr lang="ru-RU" b="1" dirty="0" err="1">
                <a:solidFill>
                  <a:srgbClr val="2A3DAD"/>
                </a:solidFill>
              </a:rPr>
              <a:t>г.Тверь</a:t>
            </a:r>
            <a:r>
              <a:rPr lang="ru-RU" b="1" dirty="0">
                <a:solidFill>
                  <a:srgbClr val="2A3DAD"/>
                </a:solidFill>
              </a:rPr>
              <a:t>, Желябова, д. </a:t>
            </a:r>
            <a:r>
              <a:rPr lang="ru-RU" b="1" dirty="0" smtClean="0">
                <a:solidFill>
                  <a:srgbClr val="2A3DAD"/>
                </a:solidFill>
              </a:rPr>
              <a:t>33</a:t>
            </a:r>
            <a:endParaRPr lang="ru-RU" b="1" dirty="0">
              <a:solidFill>
                <a:srgbClr val="2A3DAD"/>
              </a:solidFill>
              <a:hlinkClick r:id="rId2"/>
            </a:endParaRPr>
          </a:p>
          <a:p>
            <a:pPr marL="609600" indent="-609600" algn="ctr">
              <a:lnSpc>
                <a:spcPct val="80000"/>
              </a:lnSpc>
              <a:buNone/>
              <a:defRPr/>
            </a:pPr>
            <a:r>
              <a:rPr lang="ru-RU" b="1" dirty="0">
                <a:solidFill>
                  <a:srgbClr val="C00000"/>
                </a:solidFill>
              </a:rPr>
              <a:t>Сайт приемной комиссии:</a:t>
            </a:r>
            <a:r>
              <a:rPr lang="en-US" b="1" dirty="0">
                <a:solidFill>
                  <a:srgbClr val="C00000"/>
                </a:solidFill>
              </a:rPr>
              <a:t>  </a:t>
            </a:r>
            <a:r>
              <a:rPr lang="en-US" b="1" dirty="0">
                <a:solidFill>
                  <a:srgbClr val="2A3DAD"/>
                </a:solidFill>
              </a:rPr>
              <a:t>priem.tversu.ru</a:t>
            </a:r>
            <a:endParaRPr lang="ru-RU" b="1" dirty="0">
              <a:solidFill>
                <a:srgbClr val="2A3DAD"/>
              </a:solidFill>
            </a:endParaRPr>
          </a:p>
          <a:p>
            <a:pPr marL="609600" indent="-609600" algn="ctr"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E-</a:t>
            </a:r>
            <a:r>
              <a:rPr lang="ru-RU" sz="2400" b="1" dirty="0" err="1" smtClean="0">
                <a:solidFill>
                  <a:srgbClr val="C00000"/>
                </a:solidFill>
              </a:rPr>
              <a:t>mail</a:t>
            </a:r>
            <a:r>
              <a:rPr lang="ru-RU" b="1" dirty="0">
                <a:solidFill>
                  <a:srgbClr val="C00000"/>
                </a:solidFill>
              </a:rPr>
              <a:t>:  </a:t>
            </a:r>
            <a:r>
              <a:rPr lang="ru-RU" b="1" dirty="0" smtClean="0">
                <a:solidFill>
                  <a:srgbClr val="2A3DAD"/>
                </a:solidFill>
                <a:hlinkClick r:id="rId3"/>
              </a:rPr>
              <a:t>priem@tversu.ru</a:t>
            </a:r>
            <a:endParaRPr lang="ru-RU" b="1" dirty="0" smtClean="0">
              <a:solidFill>
                <a:srgbClr val="2A3DAD"/>
              </a:solidFill>
            </a:endParaRPr>
          </a:p>
          <a:p>
            <a:pPr marL="609600" indent="-609600" algn="ctr"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Телефон</a:t>
            </a:r>
            <a:r>
              <a:rPr lang="ru-RU" sz="2400" b="1" dirty="0">
                <a:solidFill>
                  <a:srgbClr val="C00000"/>
                </a:solidFill>
              </a:rPr>
              <a:t>:</a:t>
            </a:r>
            <a:r>
              <a:rPr lang="ru-RU" b="1" dirty="0">
                <a:solidFill>
                  <a:srgbClr val="C00000"/>
                </a:solidFill>
              </a:rPr>
              <a:t>  </a:t>
            </a:r>
            <a:r>
              <a:rPr lang="ru-RU" sz="3200" b="1" dirty="0">
                <a:solidFill>
                  <a:srgbClr val="2A3DAD"/>
                </a:solidFill>
              </a:rPr>
              <a:t>(4822) 32-15-14 </a:t>
            </a:r>
            <a:endParaRPr lang="ru-RU" sz="3200" b="1" dirty="0" smtClean="0">
              <a:solidFill>
                <a:srgbClr val="2A3DAD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Адрес :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2A3DAD"/>
                </a:solidFill>
              </a:rPr>
              <a:t>г. Тверь, Студенческий переулок, д. 12, </a:t>
            </a:r>
            <a:r>
              <a:rPr lang="ru-RU" b="1" dirty="0" err="1" smtClean="0">
                <a:solidFill>
                  <a:srgbClr val="2A3DAD"/>
                </a:solidFill>
              </a:rPr>
              <a:t>каб</a:t>
            </a:r>
            <a:r>
              <a:rPr lang="ru-RU" b="1" dirty="0" smtClean="0">
                <a:solidFill>
                  <a:srgbClr val="2A3DAD"/>
                </a:solidFill>
              </a:rPr>
              <a:t>. 101</a:t>
            </a:r>
            <a:endParaRPr lang="en-US" b="1" dirty="0" smtClean="0">
              <a:solidFill>
                <a:srgbClr val="2A3DAD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2A3DAD"/>
                </a:solidFill>
              </a:rPr>
              <a:t>Telegram-</a:t>
            </a:r>
            <a:r>
              <a:rPr lang="ru-RU" b="1" dirty="0" smtClean="0">
                <a:solidFill>
                  <a:srgbClr val="2A3DAD"/>
                </a:solidFill>
              </a:rPr>
              <a:t>канал: </a:t>
            </a:r>
            <a:r>
              <a:rPr lang="en-US" b="1" dirty="0" smtClean="0">
                <a:solidFill>
                  <a:srgbClr val="2A3DAD"/>
                </a:solidFill>
                <a:hlinkClick r:id="rId4"/>
              </a:rPr>
              <a:t>https</a:t>
            </a:r>
            <a:r>
              <a:rPr lang="en-US" b="1" dirty="0">
                <a:solidFill>
                  <a:srgbClr val="2A3DAD"/>
                </a:solidFill>
                <a:hlinkClick r:id="rId4"/>
              </a:rPr>
              <a:t>://</a:t>
            </a:r>
            <a:r>
              <a:rPr lang="en-US" b="1" dirty="0" smtClean="0">
                <a:solidFill>
                  <a:srgbClr val="2A3DAD"/>
                </a:solidFill>
                <a:hlinkClick r:id="rId4"/>
              </a:rPr>
              <a:t>t.me/tversuab</a:t>
            </a:r>
            <a:r>
              <a:rPr lang="ru-RU" b="1" dirty="0" smtClean="0">
                <a:solidFill>
                  <a:srgbClr val="2A3DAD"/>
                </a:solidFill>
              </a:rPr>
              <a:t> </a:t>
            </a:r>
            <a:endParaRPr lang="en-US" b="1" dirty="0">
              <a:solidFill>
                <a:srgbClr val="2A3DAD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2A3D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5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7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Уровни высшего образования</a:t>
            </a:r>
            <a:endParaRPr lang="ru-RU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349134" y="1695561"/>
            <a:ext cx="5960225" cy="5162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 err="1" smtClean="0">
                <a:solidFill>
                  <a:srgbClr val="2A3DAD"/>
                </a:solidFill>
              </a:rPr>
              <a:t>Бакалавриат</a:t>
            </a:r>
            <a:r>
              <a:rPr lang="ru-RU" sz="3300" b="1" dirty="0" smtClean="0">
                <a:solidFill>
                  <a:srgbClr val="2A3DAD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3300" b="1" dirty="0" smtClean="0">
                <a:solidFill>
                  <a:srgbClr val="C00000"/>
                </a:solidFill>
              </a:rPr>
              <a:t>(4 года)/(4,5 – 5 лет)</a:t>
            </a:r>
          </a:p>
          <a:p>
            <a:pPr algn="ctr"/>
            <a:r>
              <a:rPr lang="ru-RU" sz="3300" b="1" dirty="0" err="1" smtClean="0">
                <a:solidFill>
                  <a:srgbClr val="2A3DAD"/>
                </a:solidFill>
              </a:rPr>
              <a:t>Специалитет</a:t>
            </a:r>
            <a:r>
              <a:rPr lang="ru-RU" sz="3300" b="1" dirty="0" smtClean="0">
                <a:solidFill>
                  <a:srgbClr val="2A3DAD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3300" b="1" dirty="0" smtClean="0">
                <a:solidFill>
                  <a:srgbClr val="C00000"/>
                </a:solidFill>
              </a:rPr>
              <a:t>(5-5,5 лет)/(5, 11 мес.)</a:t>
            </a:r>
          </a:p>
          <a:p>
            <a:pPr algn="ctr"/>
            <a:r>
              <a:rPr lang="ru-RU" sz="3300" b="1" dirty="0" smtClean="0">
                <a:solidFill>
                  <a:srgbClr val="2A3DAD"/>
                </a:solidFill>
              </a:rPr>
              <a:t>Магистратура </a:t>
            </a:r>
          </a:p>
          <a:p>
            <a:pPr marL="0" indent="0" algn="ctr">
              <a:buNone/>
            </a:pPr>
            <a:r>
              <a:rPr lang="ru-RU" sz="3300" b="1" dirty="0" smtClean="0">
                <a:solidFill>
                  <a:srgbClr val="C00000"/>
                </a:solidFill>
              </a:rPr>
              <a:t>(2 года)/(2 г. 3 мес.) </a:t>
            </a:r>
          </a:p>
          <a:p>
            <a:pPr algn="ctr"/>
            <a:r>
              <a:rPr lang="ru-RU" sz="3300" b="1" dirty="0">
                <a:solidFill>
                  <a:srgbClr val="2A3DAD"/>
                </a:solidFill>
              </a:rPr>
              <a:t> А</a:t>
            </a:r>
            <a:r>
              <a:rPr lang="ru-RU" sz="3300" b="1" dirty="0" smtClean="0">
                <a:solidFill>
                  <a:srgbClr val="2A3DAD"/>
                </a:solidFill>
              </a:rPr>
              <a:t>спирантура </a:t>
            </a:r>
          </a:p>
          <a:p>
            <a:pPr marL="0" indent="0" algn="ctr">
              <a:buNone/>
            </a:pPr>
            <a:r>
              <a:rPr lang="ru-RU" sz="3300" b="1" dirty="0" smtClean="0">
                <a:solidFill>
                  <a:srgbClr val="C00000"/>
                </a:solidFill>
              </a:rPr>
              <a:t>(3-4 года)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88" y="2543696"/>
            <a:ext cx="5229472" cy="2941578"/>
          </a:xfrm>
          <a:prstGeom prst="rect">
            <a:avLst/>
          </a:prstGeom>
          <a:ln w="50800">
            <a:solidFill>
              <a:srgbClr val="2A3DAD"/>
            </a:solidFill>
          </a:ln>
        </p:spPr>
      </p:pic>
    </p:spTree>
    <p:extLst>
      <p:ext uri="{BB962C8B-B14F-4D97-AF65-F5344CB8AC3E}">
        <p14:creationId xmlns:p14="http://schemas.microsoft.com/office/powerpoint/2010/main" val="55010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0812" y="356813"/>
            <a:ext cx="9111343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Формы обучения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83" y="2458385"/>
            <a:ext cx="4635171" cy="2607283"/>
          </a:xfrm>
          <a:ln w="50800">
            <a:solidFill>
              <a:srgbClr val="2A3DAD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420195" y="2189647"/>
            <a:ext cx="462741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A3DAD"/>
                </a:solidFill>
                <a:latin typeface="Montserrat" panose="00000500000000000000" pitchFamily="2" charset="-52"/>
              </a:rPr>
              <a:t>Очная</a:t>
            </a:r>
          </a:p>
          <a:p>
            <a:endParaRPr lang="ru-RU" sz="3600" b="1" dirty="0" smtClean="0">
              <a:solidFill>
                <a:srgbClr val="2A3DAD"/>
              </a:solidFill>
              <a:latin typeface="Montserrat" panose="00000500000000000000" pitchFamily="2" charset="-52"/>
            </a:endParaRPr>
          </a:p>
          <a:p>
            <a:r>
              <a:rPr lang="ru-RU" sz="3600" b="1" dirty="0" smtClean="0">
                <a:solidFill>
                  <a:srgbClr val="2A3DAD"/>
                </a:solidFill>
                <a:latin typeface="Montserrat" panose="00000500000000000000" pitchFamily="2" charset="-52"/>
              </a:rPr>
              <a:t>Очно-заочная</a:t>
            </a:r>
          </a:p>
          <a:p>
            <a:endParaRPr lang="ru-RU" sz="3600" b="1" dirty="0" smtClean="0">
              <a:solidFill>
                <a:srgbClr val="2A3DAD"/>
              </a:solidFill>
              <a:latin typeface="Montserrat" panose="00000500000000000000" pitchFamily="2" charset="-52"/>
            </a:endParaRPr>
          </a:p>
          <a:p>
            <a:r>
              <a:rPr lang="ru-RU" sz="3600" b="1" dirty="0" smtClean="0">
                <a:solidFill>
                  <a:srgbClr val="2A3DAD"/>
                </a:solidFill>
                <a:latin typeface="Montserrat" panose="00000500000000000000" pitchFamily="2" charset="-52"/>
              </a:rPr>
              <a:t>Заочная</a:t>
            </a:r>
          </a:p>
          <a:p>
            <a:endParaRPr lang="ru-RU" sz="2800" b="1" dirty="0" smtClean="0">
              <a:solidFill>
                <a:srgbClr val="2A3DAD"/>
              </a:solidFill>
              <a:latin typeface="Montserrat" panose="00000500000000000000" pitchFamily="2" charset="-5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88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Количество мест на 2023 год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899631"/>
              </p:ext>
            </p:extLst>
          </p:nvPr>
        </p:nvGraphicFramePr>
        <p:xfrm>
          <a:off x="838200" y="1825624"/>
          <a:ext cx="10983012" cy="41007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280954">
                  <a:extLst>
                    <a:ext uri="{9D8B030D-6E8A-4147-A177-3AD203B41FA5}">
                      <a16:colId xmlns:a16="http://schemas.microsoft.com/office/drawing/2014/main" val="179481932"/>
                    </a:ext>
                  </a:extLst>
                </a:gridCol>
                <a:gridCol w="3763946">
                  <a:extLst>
                    <a:ext uri="{9D8B030D-6E8A-4147-A177-3AD203B41FA5}">
                      <a16:colId xmlns:a16="http://schemas.microsoft.com/office/drawing/2014/main" val="4289124599"/>
                    </a:ext>
                  </a:extLst>
                </a:gridCol>
                <a:gridCol w="3938112">
                  <a:extLst>
                    <a:ext uri="{9D8B030D-6E8A-4147-A177-3AD203B41FA5}">
                      <a16:colId xmlns:a16="http://schemas.microsoft.com/office/drawing/2014/main" val="576410037"/>
                    </a:ext>
                  </a:extLst>
                </a:gridCol>
              </a:tblGrid>
              <a:tr h="7950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Уровень образования</a:t>
                      </a:r>
                      <a:endParaRPr lang="ru-RU" dirty="0">
                        <a:solidFill>
                          <a:srgbClr val="C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Бюджетные места </a:t>
                      </a:r>
                    </a:p>
                    <a:p>
                      <a:pPr algn="ctr"/>
                      <a:endParaRPr lang="ru-RU" dirty="0">
                        <a:solidFill>
                          <a:srgbClr val="C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Сравнение с 2022 г.</a:t>
                      </a:r>
                      <a:endParaRPr lang="ru-RU" dirty="0">
                        <a:solidFill>
                          <a:srgbClr val="C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238987"/>
                  </a:ext>
                </a:extLst>
              </a:tr>
              <a:tr h="826423"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Бакалавриат</a:t>
                      </a:r>
                      <a:r>
                        <a:rPr lang="ru-RU" sz="2800" b="1" dirty="0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  </a:t>
                      </a:r>
                      <a:endParaRPr lang="ru-RU" sz="2800" b="1" dirty="0">
                        <a:solidFill>
                          <a:srgbClr val="2A3DAD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923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888</a:t>
                      </a:r>
                      <a:endParaRPr lang="ru-RU" sz="2800" b="1" dirty="0">
                        <a:solidFill>
                          <a:srgbClr val="2A3DAD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107540"/>
                  </a:ext>
                </a:extLst>
              </a:tr>
              <a:tr h="826423"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Специалитет</a:t>
                      </a:r>
                      <a:r>
                        <a:rPr lang="ru-RU" sz="2800" b="1" dirty="0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 </a:t>
                      </a:r>
                      <a:endParaRPr lang="ru-RU" sz="2800" b="1" dirty="0">
                        <a:solidFill>
                          <a:srgbClr val="2A3DAD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111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119</a:t>
                      </a:r>
                      <a:endParaRPr lang="ru-RU" sz="2800" b="1" dirty="0">
                        <a:solidFill>
                          <a:srgbClr val="2A3DAD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539407"/>
                  </a:ext>
                </a:extLst>
              </a:tr>
              <a:tr h="826423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Магистратура </a:t>
                      </a:r>
                      <a:endParaRPr lang="ru-RU" sz="2800" b="1" dirty="0">
                        <a:solidFill>
                          <a:srgbClr val="2A3DAD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303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365</a:t>
                      </a:r>
                      <a:endParaRPr lang="ru-RU" sz="2800" b="1" dirty="0">
                        <a:solidFill>
                          <a:srgbClr val="2A3DAD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864941"/>
                  </a:ext>
                </a:extLst>
              </a:tr>
              <a:tr h="826423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Аспирантура </a:t>
                      </a:r>
                      <a:endParaRPr lang="ru-RU" sz="2800" b="1" dirty="0">
                        <a:solidFill>
                          <a:srgbClr val="2A3DAD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39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2A3DAD"/>
                          </a:solidFill>
                          <a:latin typeface="Montserrat" panose="00000500000000000000" pitchFamily="2" charset="-52"/>
                        </a:rPr>
                        <a:t>48</a:t>
                      </a:r>
                      <a:endParaRPr lang="ru-RU" sz="2800" b="1" dirty="0">
                        <a:solidFill>
                          <a:srgbClr val="2A3DAD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134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0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Подача документов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2A3DAD"/>
                </a:solidFill>
              </a:rPr>
              <a:t>Абитуриент вправе подать заявление в Тверской государственный университет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2A3DAD"/>
                </a:solidFill>
              </a:rPr>
              <a:t> </a:t>
            </a:r>
            <a:r>
              <a:rPr lang="ru-RU" sz="4000" b="1" dirty="0" smtClean="0">
                <a:solidFill>
                  <a:srgbClr val="2A3DAD"/>
                </a:solidFill>
              </a:rPr>
              <a:t>на 4 специальности/направления </a:t>
            </a:r>
            <a:r>
              <a:rPr lang="ru-RU" sz="4000" dirty="0" smtClean="0">
                <a:solidFill>
                  <a:srgbClr val="2A3DAD"/>
                </a:solidFill>
              </a:rPr>
              <a:t> для одновременного участия в конкурсах</a:t>
            </a:r>
            <a:endParaRPr lang="ru-RU" sz="4000" dirty="0">
              <a:solidFill>
                <a:srgbClr val="2A3D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2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2456" y="365125"/>
            <a:ext cx="950334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Документы,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необходимые для поступления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20982"/>
            <a:ext cx="10515600" cy="482969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ru-RU" sz="2000" b="1" dirty="0" smtClean="0">
                <a:solidFill>
                  <a:srgbClr val="2A3DAD"/>
                </a:solidFill>
              </a:rPr>
              <a:t>заявление о приёме</a:t>
            </a:r>
          </a:p>
          <a:p>
            <a:pPr>
              <a:lnSpc>
                <a:spcPct val="160000"/>
              </a:lnSpc>
            </a:pPr>
            <a:r>
              <a:rPr lang="ru-RU" sz="2000" b="1" dirty="0" smtClean="0">
                <a:solidFill>
                  <a:srgbClr val="2A3DAD"/>
                </a:solidFill>
              </a:rPr>
              <a:t>документ, удостоверяющий личность</a:t>
            </a:r>
          </a:p>
          <a:p>
            <a:pPr>
              <a:lnSpc>
                <a:spcPct val="160000"/>
              </a:lnSpc>
            </a:pPr>
            <a:r>
              <a:rPr lang="ru-RU" sz="2000" b="1" dirty="0" smtClean="0">
                <a:solidFill>
                  <a:srgbClr val="2A3DAD"/>
                </a:solidFill>
              </a:rPr>
              <a:t>документ об образовании установленного образца</a:t>
            </a:r>
          </a:p>
          <a:p>
            <a:pPr>
              <a:lnSpc>
                <a:spcPct val="160000"/>
              </a:lnSpc>
            </a:pPr>
            <a:r>
              <a:rPr lang="ru-RU" sz="2000" b="1" dirty="0">
                <a:solidFill>
                  <a:srgbClr val="2A3DAD"/>
                </a:solidFill>
              </a:rPr>
              <a:t>д</a:t>
            </a:r>
            <a:r>
              <a:rPr lang="ru-RU" sz="2000" b="1" dirty="0" smtClean="0">
                <a:solidFill>
                  <a:srgbClr val="2A3DAD"/>
                </a:solidFill>
              </a:rPr>
              <a:t>окумент</a:t>
            </a:r>
            <a:r>
              <a:rPr lang="ru-RU" sz="2000" b="1" dirty="0">
                <a:solidFill>
                  <a:srgbClr val="2A3DAD"/>
                </a:solidFill>
              </a:rPr>
              <a:t>, подтверждающий регистрацию в системе индивидуального (персонифицированного) учета – (СНИЛС) (при наличии</a:t>
            </a:r>
            <a:r>
              <a:rPr lang="ru-RU" sz="2000" b="1" dirty="0" smtClean="0">
                <a:solidFill>
                  <a:srgbClr val="2A3DAD"/>
                </a:solidFill>
              </a:rPr>
              <a:t>)</a:t>
            </a:r>
          </a:p>
          <a:p>
            <a:pPr>
              <a:lnSpc>
                <a:spcPct val="160000"/>
              </a:lnSpc>
            </a:pPr>
            <a:r>
              <a:rPr lang="ru-RU" sz="2000" b="1" dirty="0" smtClean="0">
                <a:solidFill>
                  <a:srgbClr val="2A3DAD"/>
                </a:solidFill>
              </a:rPr>
              <a:t>документы, подтверждающие индивидуальные достижения (по усмотрению поступающего)</a:t>
            </a:r>
          </a:p>
          <a:p>
            <a:pPr>
              <a:lnSpc>
                <a:spcPct val="160000"/>
              </a:lnSpc>
            </a:pPr>
            <a:r>
              <a:rPr lang="ru-RU" sz="2000" b="1" dirty="0" smtClean="0">
                <a:solidFill>
                  <a:srgbClr val="2A3DAD"/>
                </a:solidFill>
              </a:rPr>
              <a:t>фотография 3х4</a:t>
            </a:r>
          </a:p>
          <a:p>
            <a:pPr>
              <a:lnSpc>
                <a:spcPct val="160000"/>
              </a:lnSpc>
            </a:pPr>
            <a:r>
              <a:rPr lang="ru-RU" sz="2000" b="1" dirty="0" smtClean="0">
                <a:solidFill>
                  <a:srgbClr val="2A3DAD"/>
                </a:solidFill>
              </a:rPr>
              <a:t>медицинская справка (при необходимости)</a:t>
            </a:r>
          </a:p>
          <a:p>
            <a:pPr>
              <a:lnSpc>
                <a:spcPct val="160000"/>
              </a:lnSpc>
            </a:pPr>
            <a:endParaRPr lang="ru-RU" sz="1600" b="1" dirty="0">
              <a:solidFill>
                <a:srgbClr val="2A3D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1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rgbClr val="C00000"/>
                </a:solidFill>
              </a:rPr>
              <a:t>Перечень направлений, при поступлении на которые необходимо обязательное прохождение предварительного медицинского осмотра</a:t>
            </a:r>
            <a:endParaRPr lang="ru-RU" sz="25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26737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solidFill>
                  <a:srgbClr val="2A3DAD"/>
                </a:solidFill>
              </a:rPr>
              <a:t>19.03.02 Продукты питания из растительного </a:t>
            </a:r>
            <a:r>
              <a:rPr lang="ru-RU" sz="2000" dirty="0" smtClean="0">
                <a:solidFill>
                  <a:srgbClr val="2A3DAD"/>
                </a:solidFill>
              </a:rPr>
              <a:t>сырья</a:t>
            </a:r>
          </a:p>
          <a:p>
            <a:pPr marL="0" indent="0">
              <a:buNone/>
            </a:pPr>
            <a:endParaRPr lang="ru-RU" sz="2000" dirty="0">
              <a:solidFill>
                <a:srgbClr val="2A3DAD"/>
              </a:solidFill>
            </a:endParaRPr>
          </a:p>
          <a:p>
            <a:r>
              <a:rPr lang="ru-RU" sz="2000" dirty="0">
                <a:solidFill>
                  <a:srgbClr val="2A3DAD"/>
                </a:solidFill>
              </a:rPr>
              <a:t>44.03.01 Педагогическое образование (профиль Начальное образование</a:t>
            </a:r>
            <a:r>
              <a:rPr lang="ru-RU" sz="2000" dirty="0" smtClean="0">
                <a:solidFill>
                  <a:srgbClr val="2A3DAD"/>
                </a:solidFill>
              </a:rPr>
              <a:t>)</a:t>
            </a:r>
          </a:p>
          <a:p>
            <a:pPr marL="0" indent="0">
              <a:buNone/>
            </a:pPr>
            <a:endParaRPr lang="ru-RU" sz="2000" dirty="0">
              <a:solidFill>
                <a:srgbClr val="2A3DAD"/>
              </a:solidFill>
            </a:endParaRPr>
          </a:p>
          <a:p>
            <a:r>
              <a:rPr lang="ru-RU" sz="2000" dirty="0">
                <a:solidFill>
                  <a:srgbClr val="2A3DAD"/>
                </a:solidFill>
              </a:rPr>
              <a:t>44.03.01 Педагогическое образование (профиль Музыкальное образование</a:t>
            </a:r>
            <a:r>
              <a:rPr lang="ru-RU" sz="2000" dirty="0" smtClean="0">
                <a:solidFill>
                  <a:srgbClr val="2A3DAD"/>
                </a:solidFill>
              </a:rPr>
              <a:t>)</a:t>
            </a:r>
          </a:p>
          <a:p>
            <a:pPr marL="0" indent="0">
              <a:buNone/>
            </a:pPr>
            <a:endParaRPr lang="ru-RU" sz="2000" dirty="0">
              <a:solidFill>
                <a:srgbClr val="2A3DAD"/>
              </a:solidFill>
            </a:endParaRPr>
          </a:p>
          <a:p>
            <a:r>
              <a:rPr lang="ru-RU" sz="2000" dirty="0">
                <a:solidFill>
                  <a:srgbClr val="2A3DAD"/>
                </a:solidFill>
              </a:rPr>
              <a:t>44.03.01Педагогическое образование (профиль Изобразительное искусство</a:t>
            </a:r>
            <a:r>
              <a:rPr lang="ru-RU" sz="2000" dirty="0" smtClean="0">
                <a:solidFill>
                  <a:srgbClr val="2A3DAD"/>
                </a:solidFill>
              </a:rPr>
              <a:t>)</a:t>
            </a:r>
          </a:p>
          <a:p>
            <a:pPr marL="0" indent="0">
              <a:buNone/>
            </a:pPr>
            <a:endParaRPr lang="ru-RU" sz="2000" dirty="0">
              <a:solidFill>
                <a:srgbClr val="2A3DAD"/>
              </a:solidFill>
            </a:endParaRPr>
          </a:p>
          <a:p>
            <a:r>
              <a:rPr lang="ru-RU" sz="2000" dirty="0">
                <a:solidFill>
                  <a:srgbClr val="2A3DAD"/>
                </a:solidFill>
              </a:rPr>
              <a:t>44.03.02 Психолого-педагогическое </a:t>
            </a:r>
            <a:r>
              <a:rPr lang="ru-RU" sz="2000" dirty="0" smtClean="0">
                <a:solidFill>
                  <a:srgbClr val="2A3DAD"/>
                </a:solidFill>
              </a:rPr>
              <a:t>образование</a:t>
            </a:r>
          </a:p>
          <a:p>
            <a:pPr marL="0" indent="0">
              <a:buNone/>
            </a:pPr>
            <a:endParaRPr lang="ru-RU" sz="2000" dirty="0">
              <a:solidFill>
                <a:srgbClr val="2A3DAD"/>
              </a:solidFill>
            </a:endParaRPr>
          </a:p>
          <a:p>
            <a:r>
              <a:rPr lang="ru-RU" sz="2000" dirty="0">
                <a:solidFill>
                  <a:srgbClr val="2A3DAD"/>
                </a:solidFill>
              </a:rPr>
              <a:t>44.03.03 Специальное (дефектологическое) </a:t>
            </a:r>
            <a:r>
              <a:rPr lang="ru-RU" sz="2000" dirty="0" smtClean="0">
                <a:solidFill>
                  <a:srgbClr val="2A3DAD"/>
                </a:solidFill>
              </a:rPr>
              <a:t>образование</a:t>
            </a:r>
          </a:p>
          <a:p>
            <a:pPr marL="0" indent="0">
              <a:buNone/>
            </a:pPr>
            <a:endParaRPr lang="ru-RU" sz="2000" dirty="0">
              <a:solidFill>
                <a:srgbClr val="2A3DAD"/>
              </a:solidFill>
            </a:endParaRPr>
          </a:p>
          <a:p>
            <a:r>
              <a:rPr lang="ru-RU" sz="2000" dirty="0">
                <a:solidFill>
                  <a:srgbClr val="2A3DAD"/>
                </a:solidFill>
              </a:rPr>
              <a:t>44.03.05 Педагогическое образование (с двумя профилями подготовки)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4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Сроки приёма 2023 г.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5996"/>
            <a:ext cx="10515600" cy="463096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2A3DAD"/>
                </a:solidFill>
              </a:rPr>
              <a:t>Очная, очно-заочная и заочная формы обучения (</a:t>
            </a:r>
            <a:r>
              <a:rPr lang="ru-RU" b="1" dirty="0" err="1">
                <a:solidFill>
                  <a:srgbClr val="2A3DAD"/>
                </a:solidFill>
              </a:rPr>
              <a:t>бакалавриат</a:t>
            </a:r>
            <a:r>
              <a:rPr lang="ru-RU" b="1" dirty="0">
                <a:solidFill>
                  <a:srgbClr val="2A3DAD"/>
                </a:solidFill>
              </a:rPr>
              <a:t>, </a:t>
            </a:r>
            <a:r>
              <a:rPr lang="ru-RU" b="1" dirty="0" err="1">
                <a:solidFill>
                  <a:srgbClr val="2A3DAD"/>
                </a:solidFill>
              </a:rPr>
              <a:t>специалитет</a:t>
            </a:r>
            <a:r>
              <a:rPr lang="ru-RU" b="1" dirty="0">
                <a:solidFill>
                  <a:srgbClr val="2A3DAD"/>
                </a:solidFill>
              </a:rPr>
              <a:t>)</a:t>
            </a:r>
            <a:endParaRPr lang="ru-RU" sz="1100" b="1" dirty="0" smtClean="0">
              <a:solidFill>
                <a:srgbClr val="2A3DAD"/>
              </a:solidFill>
            </a:endParaRPr>
          </a:p>
          <a:p>
            <a:r>
              <a:rPr lang="ru-RU" sz="2400" b="1" dirty="0">
                <a:solidFill>
                  <a:srgbClr val="2A3DAD"/>
                </a:solidFill>
              </a:rPr>
              <a:t>С </a:t>
            </a:r>
            <a:r>
              <a:rPr lang="ru-RU" sz="2400" b="1" dirty="0" smtClean="0">
                <a:solidFill>
                  <a:srgbClr val="2A3DAD"/>
                </a:solidFill>
              </a:rPr>
              <a:t>20 </a:t>
            </a:r>
            <a:r>
              <a:rPr lang="ru-RU" sz="2400" b="1" dirty="0">
                <a:solidFill>
                  <a:srgbClr val="2A3DAD"/>
                </a:solidFill>
              </a:rPr>
              <a:t>июня </a:t>
            </a:r>
            <a:r>
              <a:rPr lang="ru-RU" sz="2400" b="1" dirty="0" smtClean="0">
                <a:solidFill>
                  <a:srgbClr val="2A3DAD"/>
                </a:solidFill>
              </a:rPr>
              <a:t>2023 </a:t>
            </a:r>
            <a:r>
              <a:rPr lang="ru-RU" sz="2400" b="1" dirty="0">
                <a:solidFill>
                  <a:srgbClr val="2A3DAD"/>
                </a:solidFill>
              </a:rPr>
              <a:t>г. по </a:t>
            </a:r>
            <a:r>
              <a:rPr lang="ru-RU" sz="2400" b="1" dirty="0" smtClean="0">
                <a:solidFill>
                  <a:srgbClr val="2A3DAD"/>
                </a:solidFill>
              </a:rPr>
              <a:t>25 </a:t>
            </a:r>
            <a:r>
              <a:rPr lang="ru-RU" sz="2400" b="1" dirty="0">
                <a:solidFill>
                  <a:srgbClr val="2A3DAD"/>
                </a:solidFill>
              </a:rPr>
              <a:t>июля </a:t>
            </a:r>
            <a:r>
              <a:rPr lang="ru-RU" sz="2400" b="1" dirty="0" smtClean="0">
                <a:solidFill>
                  <a:srgbClr val="2A3DAD"/>
                </a:solidFill>
              </a:rPr>
              <a:t>2023 г</a:t>
            </a:r>
            <a:r>
              <a:rPr lang="ru-RU" sz="2400" b="1" dirty="0">
                <a:solidFill>
                  <a:srgbClr val="2A3DAD"/>
                </a:solidFill>
              </a:rPr>
              <a:t>. </a:t>
            </a:r>
            <a:r>
              <a:rPr lang="ru-RU" sz="2400" dirty="0">
                <a:solidFill>
                  <a:srgbClr val="2A3DAD"/>
                </a:solidFill>
              </a:rPr>
              <a:t>-  прием документов от лиц, поступающих по результатам ЕГЭ </a:t>
            </a:r>
            <a:r>
              <a:rPr lang="ru-RU" sz="2400" dirty="0" smtClean="0">
                <a:solidFill>
                  <a:srgbClr val="2A3DAD"/>
                </a:solidFill>
              </a:rPr>
              <a:t>(БЮДЖЕТ</a:t>
            </a:r>
            <a:r>
              <a:rPr lang="en-US" sz="2400" dirty="0" smtClean="0">
                <a:solidFill>
                  <a:srgbClr val="2A3DAD"/>
                </a:solidFill>
              </a:rPr>
              <a:t>/</a:t>
            </a:r>
            <a:r>
              <a:rPr lang="ru-RU" sz="2400" dirty="0" smtClean="0">
                <a:solidFill>
                  <a:srgbClr val="2A3DAD"/>
                </a:solidFill>
              </a:rPr>
              <a:t>ПЛАТНАЯ ОСНОВА)</a:t>
            </a:r>
          </a:p>
          <a:p>
            <a:r>
              <a:rPr lang="ru-RU" sz="2400" b="1" dirty="0">
                <a:solidFill>
                  <a:srgbClr val="2A3DAD"/>
                </a:solidFill>
              </a:rPr>
              <a:t>С 20 июня 2023 г. по </a:t>
            </a:r>
            <a:r>
              <a:rPr lang="ru-RU" sz="2400" b="1" dirty="0" smtClean="0">
                <a:solidFill>
                  <a:srgbClr val="2A3DAD"/>
                </a:solidFill>
              </a:rPr>
              <a:t>19 августа </a:t>
            </a:r>
            <a:r>
              <a:rPr lang="ru-RU" sz="2400" b="1" dirty="0">
                <a:solidFill>
                  <a:srgbClr val="2A3DAD"/>
                </a:solidFill>
              </a:rPr>
              <a:t>2023 г. </a:t>
            </a:r>
            <a:r>
              <a:rPr lang="ru-RU" sz="2400" dirty="0">
                <a:solidFill>
                  <a:srgbClr val="2A3DAD"/>
                </a:solidFill>
              </a:rPr>
              <a:t>-  прием документов от лиц, поступающих по результатам ЕГЭ </a:t>
            </a:r>
            <a:r>
              <a:rPr lang="ru-RU" sz="2400" dirty="0" smtClean="0">
                <a:solidFill>
                  <a:srgbClr val="2A3DAD"/>
                </a:solidFill>
              </a:rPr>
              <a:t>(ПЛАТНАЯ ОСНОВА)</a:t>
            </a:r>
            <a:endParaRPr lang="ru-RU" sz="2400" b="1" dirty="0" smtClean="0">
              <a:solidFill>
                <a:srgbClr val="2A3DAD"/>
              </a:solidFill>
            </a:endParaRPr>
          </a:p>
          <a:p>
            <a:r>
              <a:rPr lang="ru-RU" sz="2400" b="1" dirty="0" smtClean="0">
                <a:solidFill>
                  <a:srgbClr val="2A3DAD"/>
                </a:solidFill>
              </a:rPr>
              <a:t>С 20 июня 2023 г. по 18 июля 2023 г. </a:t>
            </a:r>
            <a:r>
              <a:rPr lang="ru-RU" sz="2400" dirty="0" smtClean="0">
                <a:solidFill>
                  <a:srgbClr val="2A3DAD"/>
                </a:solidFill>
              </a:rPr>
              <a:t>– прием документов от лиц, поступающих на направления: </a:t>
            </a:r>
            <a:r>
              <a:rPr lang="ru-RU" sz="2400" b="1" dirty="0" smtClean="0">
                <a:solidFill>
                  <a:srgbClr val="2A3DAD"/>
                </a:solidFill>
              </a:rPr>
              <a:t>44.03.01 </a:t>
            </a:r>
            <a:r>
              <a:rPr lang="ru-RU" sz="2400" b="1" dirty="0">
                <a:solidFill>
                  <a:srgbClr val="2A3DAD"/>
                </a:solidFill>
              </a:rPr>
              <a:t>Педагогическое образование (профиль Изобразительное </a:t>
            </a:r>
            <a:r>
              <a:rPr lang="ru-RU" sz="2400" b="1" dirty="0" smtClean="0">
                <a:solidFill>
                  <a:srgbClr val="2A3DAD"/>
                </a:solidFill>
              </a:rPr>
              <a:t>искусство, профиль Музыкальное образование) 49.03.01 Физическая культура </a:t>
            </a:r>
            <a:r>
              <a:rPr lang="ru-RU" sz="2400" dirty="0" smtClean="0">
                <a:solidFill>
                  <a:srgbClr val="2A3DAD"/>
                </a:solidFill>
              </a:rPr>
              <a:t>с прохождением дополнительных вступительных испытаний</a:t>
            </a:r>
          </a:p>
          <a:p>
            <a:r>
              <a:rPr lang="ru-RU" sz="2400" b="1" dirty="0" smtClean="0">
                <a:solidFill>
                  <a:srgbClr val="2A3DAD"/>
                </a:solidFill>
              </a:rPr>
              <a:t>С 20 </a:t>
            </a:r>
            <a:r>
              <a:rPr lang="ru-RU" sz="2400" b="1" dirty="0">
                <a:solidFill>
                  <a:srgbClr val="2A3DAD"/>
                </a:solidFill>
              </a:rPr>
              <a:t>июня </a:t>
            </a:r>
            <a:r>
              <a:rPr lang="ru-RU" sz="2400" b="1" dirty="0" smtClean="0">
                <a:solidFill>
                  <a:srgbClr val="2A3DAD"/>
                </a:solidFill>
              </a:rPr>
              <a:t>2023 </a:t>
            </a:r>
            <a:r>
              <a:rPr lang="ru-RU" sz="2400" b="1" dirty="0">
                <a:solidFill>
                  <a:srgbClr val="2A3DAD"/>
                </a:solidFill>
              </a:rPr>
              <a:t>г. по </a:t>
            </a:r>
            <a:r>
              <a:rPr lang="ru-RU" sz="2400" b="1" dirty="0" smtClean="0">
                <a:solidFill>
                  <a:srgbClr val="2A3DAD"/>
                </a:solidFill>
              </a:rPr>
              <a:t>13 </a:t>
            </a:r>
            <a:r>
              <a:rPr lang="ru-RU" sz="2400" b="1" dirty="0">
                <a:solidFill>
                  <a:srgbClr val="2A3DAD"/>
                </a:solidFill>
              </a:rPr>
              <a:t>июля </a:t>
            </a:r>
            <a:r>
              <a:rPr lang="ru-RU" sz="2400" b="1" dirty="0" smtClean="0">
                <a:solidFill>
                  <a:srgbClr val="2A3DAD"/>
                </a:solidFill>
              </a:rPr>
              <a:t>2023 </a:t>
            </a:r>
            <a:r>
              <a:rPr lang="ru-RU" sz="2400" b="1" dirty="0">
                <a:solidFill>
                  <a:srgbClr val="2A3DAD"/>
                </a:solidFill>
              </a:rPr>
              <a:t>г</a:t>
            </a:r>
            <a:r>
              <a:rPr lang="ru-RU" sz="2400" b="1" dirty="0" smtClean="0">
                <a:solidFill>
                  <a:srgbClr val="2A3DAD"/>
                </a:solidFill>
              </a:rPr>
              <a:t>. </a:t>
            </a:r>
            <a:r>
              <a:rPr lang="ru-RU" sz="2400" dirty="0" smtClean="0">
                <a:solidFill>
                  <a:srgbClr val="2A3DAD"/>
                </a:solidFill>
              </a:rPr>
              <a:t>–</a:t>
            </a:r>
            <a:r>
              <a:rPr lang="ru-RU" sz="2400" b="1" dirty="0" smtClean="0">
                <a:solidFill>
                  <a:srgbClr val="2A3DAD"/>
                </a:solidFill>
              </a:rPr>
              <a:t> </a:t>
            </a:r>
            <a:r>
              <a:rPr lang="ru-RU" sz="2400" dirty="0" smtClean="0">
                <a:solidFill>
                  <a:srgbClr val="2A3DAD"/>
                </a:solidFill>
              </a:rPr>
              <a:t>прием документов от лиц, поступающих на направления, </a:t>
            </a:r>
            <a:r>
              <a:rPr lang="ru-RU" sz="2400" dirty="0">
                <a:solidFill>
                  <a:srgbClr val="2A3DAD"/>
                </a:solidFill>
              </a:rPr>
              <a:t>не требующих </a:t>
            </a:r>
            <a:r>
              <a:rPr lang="ru-RU" sz="2400" dirty="0" smtClean="0">
                <a:solidFill>
                  <a:srgbClr val="2A3DAD"/>
                </a:solidFill>
              </a:rPr>
              <a:t>прохождения </a:t>
            </a:r>
            <a:r>
              <a:rPr lang="ru-RU" sz="2400" dirty="0">
                <a:solidFill>
                  <a:srgbClr val="2A3DAD"/>
                </a:solidFill>
              </a:rPr>
              <a:t>дополнительных вступительных испытаний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Вступительные испытания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</a:rPr>
              <a:t>Лица, имеющие среднее профессиональное образование поступают в ТвГУ: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 smtClean="0">
              <a:solidFill>
                <a:srgbClr val="C00000"/>
              </a:solidFill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200" dirty="0" smtClean="0">
                <a:solidFill>
                  <a:srgbClr val="2A3DAD"/>
                </a:solidFill>
              </a:rPr>
              <a:t>На основании </a:t>
            </a:r>
            <a:r>
              <a:rPr lang="ru-RU" sz="2200" b="1" dirty="0" smtClean="0">
                <a:solidFill>
                  <a:srgbClr val="2A3DAD"/>
                </a:solidFill>
              </a:rPr>
              <a:t>вступительных испытаний</a:t>
            </a:r>
            <a:r>
              <a:rPr lang="ru-RU" sz="2200" dirty="0" smtClean="0">
                <a:solidFill>
                  <a:srgbClr val="2A3DAD"/>
                </a:solidFill>
              </a:rPr>
              <a:t>, проводимых ТвГУ, или по </a:t>
            </a:r>
            <a:r>
              <a:rPr lang="ru-RU" sz="2200" b="1" dirty="0" smtClean="0">
                <a:solidFill>
                  <a:srgbClr val="2A3DAD"/>
                </a:solidFill>
              </a:rPr>
              <a:t>результатам ЕГЭ и вступительных испытаний</a:t>
            </a:r>
            <a:r>
              <a:rPr lang="ru-RU" sz="2200" dirty="0" smtClean="0">
                <a:solidFill>
                  <a:srgbClr val="2A3DAD"/>
                </a:solidFill>
              </a:rPr>
              <a:t> </a:t>
            </a:r>
            <a:r>
              <a:rPr lang="ru-RU" sz="2200" b="1" dirty="0" smtClean="0">
                <a:solidFill>
                  <a:srgbClr val="2A3DAD"/>
                </a:solidFill>
              </a:rPr>
              <a:t>в соответствии с профилем </a:t>
            </a:r>
            <a:r>
              <a:rPr lang="ru-RU" sz="2200" dirty="0" smtClean="0">
                <a:solidFill>
                  <a:srgbClr val="2A3DAD"/>
                </a:solidFill>
              </a:rPr>
              <a:t>(направленностью) </a:t>
            </a:r>
            <a:r>
              <a:rPr lang="ru-RU" sz="2200" b="1" dirty="0" smtClean="0">
                <a:solidFill>
                  <a:srgbClr val="2A3DAD"/>
                </a:solidFill>
              </a:rPr>
              <a:t>СПО</a:t>
            </a:r>
            <a:r>
              <a:rPr lang="ru-RU" sz="2200" dirty="0" smtClean="0">
                <a:solidFill>
                  <a:srgbClr val="2A3DAD"/>
                </a:solidFill>
              </a:rPr>
              <a:t>, родственных программ </a:t>
            </a:r>
            <a:r>
              <a:rPr lang="ru-RU" sz="2200" dirty="0" err="1" smtClean="0">
                <a:solidFill>
                  <a:srgbClr val="2A3DAD"/>
                </a:solidFill>
              </a:rPr>
              <a:t>бакалавриата</a:t>
            </a:r>
            <a:r>
              <a:rPr lang="ru-RU" sz="2200" dirty="0" smtClean="0">
                <a:solidFill>
                  <a:srgbClr val="2A3DAD"/>
                </a:solidFill>
              </a:rPr>
              <a:t>, </a:t>
            </a:r>
            <a:r>
              <a:rPr lang="ru-RU" sz="2200" dirty="0" err="1" smtClean="0">
                <a:solidFill>
                  <a:srgbClr val="2A3DAD"/>
                </a:solidFill>
              </a:rPr>
              <a:t>специалитета</a:t>
            </a:r>
            <a:r>
              <a:rPr lang="ru-RU" sz="2200" dirty="0" smtClean="0">
                <a:solidFill>
                  <a:srgbClr val="2A3DAD"/>
                </a:solidFill>
              </a:rPr>
              <a:t>, на которые осуществляется приём.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 smtClean="0">
              <a:solidFill>
                <a:srgbClr val="2A3DAD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2A3DAD"/>
                </a:solidFill>
              </a:rPr>
              <a:t> 2. Только по </a:t>
            </a:r>
            <a:r>
              <a:rPr lang="ru-RU" sz="2200" b="1" dirty="0" smtClean="0">
                <a:solidFill>
                  <a:srgbClr val="2A3DAD"/>
                </a:solidFill>
              </a:rPr>
              <a:t>результатам ЕГЭ </a:t>
            </a:r>
            <a:r>
              <a:rPr lang="ru-RU" sz="2200" dirty="0" smtClean="0">
                <a:solidFill>
                  <a:srgbClr val="2A3DAD"/>
                </a:solidFill>
              </a:rPr>
              <a:t>по соответствующим предметам, если </a:t>
            </a:r>
            <a:r>
              <a:rPr lang="ru-RU" sz="2200" b="1" dirty="0" smtClean="0">
                <a:solidFill>
                  <a:srgbClr val="2A3DAD"/>
                </a:solidFill>
              </a:rPr>
              <a:t>родственность программ определить невозможно</a:t>
            </a:r>
            <a:r>
              <a:rPr lang="ru-RU" sz="2200" dirty="0" smtClean="0">
                <a:solidFill>
                  <a:srgbClr val="2A3DAD"/>
                </a:solidFill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 smtClean="0">
              <a:solidFill>
                <a:srgbClr val="2A3DAD"/>
              </a:solidFill>
            </a:endParaRPr>
          </a:p>
          <a:p>
            <a:pPr marL="514350" indent="-514350" algn="ctr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dirty="0">
              <a:solidFill>
                <a:srgbClr val="2A3D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5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973</Words>
  <Application>Microsoft Office PowerPoint</Application>
  <PresentationFormat>Широкоэкранный</PresentationFormat>
  <Paragraphs>176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Montserrat</vt:lpstr>
      <vt:lpstr>Tahoma</vt:lpstr>
      <vt:lpstr>Times New Roman</vt:lpstr>
      <vt:lpstr>Wingdings</vt:lpstr>
      <vt:lpstr>Тема Office</vt:lpstr>
      <vt:lpstr>Тверской государственный университет</vt:lpstr>
      <vt:lpstr>Уровни высшего образования</vt:lpstr>
      <vt:lpstr>Формы обучения</vt:lpstr>
      <vt:lpstr>Количество мест на 2023 год</vt:lpstr>
      <vt:lpstr>Подача документов</vt:lpstr>
      <vt:lpstr>Документы,  необходимые для поступления</vt:lpstr>
      <vt:lpstr>Перечень направлений, при поступлении на которые необходимо обязательное прохождение предварительного медицинского осмотра</vt:lpstr>
      <vt:lpstr>Сроки приёма 2023 г.</vt:lpstr>
      <vt:lpstr>Вступительные испытания </vt:lpstr>
      <vt:lpstr>Вступительные испытания </vt:lpstr>
      <vt:lpstr>Минимальные баллы 2023 г. Бюджет/платно**</vt:lpstr>
      <vt:lpstr>Как подать документы?</vt:lpstr>
      <vt:lpstr>Индивидуальные достижения</vt:lpstr>
      <vt:lpstr>Зачисление 2023 г. </vt:lpstr>
      <vt:lpstr>Приемная кампания 2023 года</vt:lpstr>
      <vt:lpstr>Контакты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Кравченко</dc:creator>
  <cp:lastModifiedBy>Гудий Кристина Александровна</cp:lastModifiedBy>
  <cp:revision>72</cp:revision>
  <cp:lastPrinted>2021-03-24T06:50:06Z</cp:lastPrinted>
  <dcterms:created xsi:type="dcterms:W3CDTF">2020-02-13T08:15:29Z</dcterms:created>
  <dcterms:modified xsi:type="dcterms:W3CDTF">2023-05-05T06:40:06Z</dcterms:modified>
</cp:coreProperties>
</file>