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6" r:id="rId5"/>
    <p:sldId id="271" r:id="rId6"/>
    <p:sldId id="269" r:id="rId7"/>
    <p:sldId id="270" r:id="rId8"/>
    <p:sldId id="272" r:id="rId9"/>
    <p:sldId id="277" r:id="rId10"/>
    <p:sldId id="274" r:id="rId11"/>
    <p:sldId id="275" r:id="rId12"/>
    <p:sldId id="273" r:id="rId13"/>
    <p:sldId id="267" r:id="rId14"/>
    <p:sldId id="278" r:id="rId15"/>
    <p:sldId id="279" r:id="rId16"/>
    <p:sldId id="280" r:id="rId17"/>
    <p:sldId id="281" r:id="rId18"/>
    <p:sldId id="282" r:id="rId19"/>
    <p:sldId id="283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@tversu.ru" TargetMode="External"/><Relationship Id="rId2" Type="http://schemas.openxmlformats.org/officeDocument/2006/relationships/hyperlink" Target="https://pd.cno.tversu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C025-D2CA-4883-872B-0A2B693D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138" y="1693889"/>
            <a:ext cx="9144000" cy="1906016"/>
          </a:xfrm>
        </p:spPr>
        <p:txBody>
          <a:bodyPr>
            <a:normAutofit/>
          </a:bodyPr>
          <a:lstStyle/>
          <a:p>
            <a:pPr marL="0" indent="0" fontAlgn="auto">
              <a:defRPr/>
            </a:pPr>
            <a:r>
              <a:rPr lang="ru-RU" altLang="ru-RU" b="1" dirty="0">
                <a:solidFill>
                  <a:schemeClr val="bg1"/>
                </a:solidFill>
                <a:latin typeface="Montserrat"/>
              </a:rPr>
              <a:t>Подготовительное </a:t>
            </a:r>
            <a:r>
              <a:rPr lang="ru-RU" altLang="ru-RU" b="1" dirty="0" smtClean="0">
                <a:solidFill>
                  <a:schemeClr val="bg1"/>
                </a:solidFill>
                <a:latin typeface="Montserrat"/>
              </a:rPr>
              <a:t>отделение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B3FA2-532F-47C6-BCB2-C580F4D9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185" y="3927421"/>
            <a:ext cx="9144000" cy="1045564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ontserrat"/>
              </a:rPr>
              <a:t>г. Тверь, Студенческий </a:t>
            </a:r>
            <a:r>
              <a:rPr lang="ru-RU" altLang="ru-RU" sz="3200" b="1" dirty="0">
                <a:solidFill>
                  <a:schemeClr val="bg1"/>
                </a:solidFill>
                <a:latin typeface="Montserrat"/>
              </a:rPr>
              <a:t>пер., </a:t>
            </a:r>
            <a:r>
              <a:rPr lang="ru-RU" altLang="ru-RU" sz="3200" b="1" dirty="0" smtClean="0">
                <a:solidFill>
                  <a:schemeClr val="bg1"/>
                </a:solidFill>
                <a:latin typeface="Montserrat"/>
              </a:rPr>
              <a:t>13,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Montserrat"/>
              </a:rPr>
              <a:t>каб</a:t>
            </a:r>
            <a:r>
              <a:rPr lang="ru-RU" altLang="ru-RU" sz="3200" b="1" dirty="0" smtClean="0">
                <a:solidFill>
                  <a:schemeClr val="bg1"/>
                </a:solidFill>
                <a:latin typeface="Montserrat"/>
              </a:rPr>
              <a:t>. 203</a:t>
            </a:r>
            <a:r>
              <a:rPr lang="ru-RU" altLang="ru-RU" sz="3200" b="1" dirty="0">
                <a:solidFill>
                  <a:schemeClr val="bg1"/>
                </a:solidFill>
                <a:latin typeface="Montserrat"/>
              </a:rPr>
              <a:t/>
            </a:r>
            <a:br>
              <a:rPr lang="ru-RU" altLang="ru-RU" sz="3200" b="1" dirty="0">
                <a:solidFill>
                  <a:schemeClr val="bg1"/>
                </a:solidFill>
                <a:latin typeface="Montserrat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Montserrat"/>
              </a:rPr>
              <a:t>Тел.: 63-01-56</a:t>
            </a:r>
            <a:endParaRPr lang="ru-RU" sz="3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0485" name="AutoShape 5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1" name="AutoShape 11" descr="QR-к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 descr="http://qrcoder.ru/code/?https%3A%2F%2Fpd.cno.tversu.ru%2F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3288" y="216128"/>
            <a:ext cx="1440997" cy="1440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6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564408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Какова длительность каждого занятия? </a:t>
            </a:r>
            <a:endParaRPr lang="ru-RU" sz="32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38800" y="2382982"/>
            <a:ext cx="5652654" cy="31034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 каждому предмету занятия проводятся один раз в неделю, длительность одного занятия - 2 академических часа (90 минут).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900" b="1" dirty="0">
                <a:solidFill>
                  <a:srgbClr val="2A3DAD"/>
                </a:solidFill>
                <a:sym typeface="Wingdings" panose="05000000000000000000" pitchFamily="2" charset="2"/>
              </a:rPr>
              <a:t></a:t>
            </a:r>
            <a:r>
              <a:rPr lang="ru-RU" sz="3900" b="1" dirty="0">
                <a:solidFill>
                  <a:srgbClr val="2A3DAD"/>
                </a:solidFill>
              </a:rPr>
              <a:t> </a:t>
            </a:r>
            <a:r>
              <a:rPr lang="ru-RU" sz="3900" b="1" dirty="0" smtClean="0">
                <a:solidFill>
                  <a:srgbClr val="2A3DAD"/>
                </a:solidFill>
              </a:rPr>
              <a:t>63-01-56</a:t>
            </a:r>
            <a:endParaRPr lang="ru-RU" sz="3900" dirty="0">
              <a:solidFill>
                <a:srgbClr val="2A3DAD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6" descr="DSC00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159" y="2189884"/>
            <a:ext cx="3970482" cy="29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429" y="360218"/>
            <a:ext cx="9111600" cy="137159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Есть ли возрастной ценз для учеников?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24944" y="2452256"/>
            <a:ext cx="5209311" cy="2660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Возрастного ценза нет, на курсах обучаются ученики школ, гимназий и колледжей, а также выпускники прошлых лет.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 descr="DSC0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647" y="2231881"/>
            <a:ext cx="3977552" cy="2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564408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Какова стоимость занятий? </a:t>
            </a:r>
            <a:br>
              <a:rPr lang="ru-RU" sz="3200" b="1" i="1" dirty="0" smtClean="0">
                <a:solidFill>
                  <a:srgbClr val="2A3DAD"/>
                </a:solidFill>
              </a:rPr>
            </a:br>
            <a:r>
              <a:rPr lang="ru-RU" sz="3200" b="1" i="1" dirty="0" smtClean="0">
                <a:solidFill>
                  <a:srgbClr val="2A3DAD"/>
                </a:solidFill>
              </a:rPr>
              <a:t>Как оплачивается: сразу весь курс или половина стоимости?</a:t>
            </a:r>
            <a:endParaRPr lang="ru-RU" sz="32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86000" y="2022764"/>
            <a:ext cx="9486900" cy="4067793"/>
          </a:xfrm>
        </p:spPr>
        <p:txBody>
          <a:bodyPr>
            <a:normAutofit fontScale="92500" lnSpcReduction="20000"/>
          </a:bodyPr>
          <a:lstStyle/>
          <a:p>
            <a:pPr indent="34925">
              <a:buNone/>
            </a:pPr>
            <a:r>
              <a:rPr lang="ru-RU" dirty="0" smtClean="0"/>
              <a:t>Стоимость занятий в этом году составляет:</a:t>
            </a:r>
          </a:p>
          <a:p>
            <a:pPr lvl="0"/>
            <a:r>
              <a:rPr lang="ru-RU" dirty="0" smtClean="0"/>
              <a:t>9000 руб.  –7-месячные курсы (октябрь-май), программы подготовки к ЕГЭ</a:t>
            </a:r>
            <a:r>
              <a:rPr lang="en-US" dirty="0" smtClean="0"/>
              <a:t>/</a:t>
            </a:r>
            <a:r>
              <a:rPr lang="ru-RU" dirty="0" smtClean="0"/>
              <a:t>ОГЭ  (60 часов);</a:t>
            </a:r>
          </a:p>
          <a:p>
            <a:pPr lvl="0"/>
            <a:r>
              <a:rPr lang="ru-RU" dirty="0" smtClean="0"/>
              <a:t>4500 руб. – 4-месячные курсы (январь-май), программа подготовки к ЕГЭ «</a:t>
            </a:r>
            <a:r>
              <a:rPr lang="ru-RU" dirty="0" err="1" smtClean="0"/>
              <a:t>Интенсив</a:t>
            </a:r>
            <a:r>
              <a:rPr lang="ru-RU" dirty="0" smtClean="0"/>
              <a:t>» (30 часов).</a:t>
            </a:r>
          </a:p>
          <a:p>
            <a:r>
              <a:rPr lang="ru-RU" dirty="0" smtClean="0"/>
              <a:t>Оплата за 7-месячные курсы вносится двумя платежами: половина (4 500 руб.) при записи (оформлении договора), другая половина (4 500 руб.)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в конце января. </a:t>
            </a:r>
          </a:p>
          <a:p>
            <a:r>
              <a:rPr lang="ru-RU" dirty="0" smtClean="0"/>
              <a:t>Оплата за 4-месячные курсы вносится, как правило, сразу при заключении договора. 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370" y="688629"/>
            <a:ext cx="8434841" cy="9580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Можно ли пойти заниматься к конкретному педагогу? </a:t>
            </a:r>
            <a:endParaRPr lang="ru-RU" sz="3200" i="1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28915" y="2384605"/>
            <a:ext cx="7897390" cy="3297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Да. При оформлении договора нужно сообщить свои предпочтения относительно педагога. Администрация Подготовительного отделения учтет это во время формирования групп.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564408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Можно ли учиться на подготовительных курсах бесплатно (на бюджетной основе)?</a:t>
            </a:r>
            <a:endParaRPr lang="ru-RU" sz="32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446638" y="2022764"/>
            <a:ext cx="8933283" cy="3616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ТвГУ в </a:t>
            </a:r>
            <a:r>
              <a:rPr lang="ru-RU" sz="3200" dirty="0"/>
              <a:t>2022/2023 учебном году  для обучения на подготовительном отделении  за счёт бюджетных ассигнований федерального бюджета </a:t>
            </a:r>
            <a:r>
              <a:rPr lang="ru-RU" sz="3200" dirty="0" smtClean="0"/>
              <a:t>выделено:</a:t>
            </a:r>
          </a:p>
          <a:p>
            <a:pPr algn="just"/>
            <a:r>
              <a:rPr lang="ru-RU" sz="3200" dirty="0" smtClean="0"/>
              <a:t>20 </a:t>
            </a:r>
            <a:r>
              <a:rPr lang="ru-RU" sz="3200" dirty="0"/>
              <a:t>мест по очной форме </a:t>
            </a:r>
            <a:r>
              <a:rPr lang="ru-RU" sz="3200" dirty="0" smtClean="0"/>
              <a:t>обучения:</a:t>
            </a:r>
          </a:p>
          <a:p>
            <a:pPr algn="just"/>
            <a:r>
              <a:rPr lang="ru-RU" sz="3200" dirty="0" smtClean="0"/>
              <a:t>10 </a:t>
            </a:r>
            <a:r>
              <a:rPr lang="ru-RU" sz="3200" dirty="0"/>
              <a:t>мест </a:t>
            </a:r>
            <a:r>
              <a:rPr lang="ru-RU" sz="3200" dirty="0" smtClean="0"/>
              <a:t>по </a:t>
            </a:r>
            <a:r>
              <a:rPr lang="ru-RU" sz="3200" dirty="0"/>
              <a:t>заочной форме </a:t>
            </a:r>
            <a:r>
              <a:rPr lang="ru-RU" sz="3200" dirty="0" smtClean="0"/>
              <a:t>обучения. </a:t>
            </a:r>
            <a:endParaRPr lang="ru-RU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3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418465"/>
            <a:ext cx="10160000" cy="9580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2A3DAD"/>
                </a:solidFill>
              </a:rPr>
              <a:t>Кто может обучаться на подготовительном отделении ТвГУ за счёт бюджетных ассигнований федерального бюджета в 2022-2023 году?</a:t>
            </a:r>
            <a:endParaRPr lang="ru-RU" sz="28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867" y="1794934"/>
            <a:ext cx="11497733" cy="4521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дети-сироты и дети, оставшиеся без попечения родителей;</a:t>
            </a:r>
          </a:p>
          <a:p>
            <a:pPr lvl="0"/>
            <a:r>
              <a:rPr lang="ru-RU" dirty="0"/>
              <a:t>дети-инвалиды, инвалиды I и II группы;</a:t>
            </a:r>
          </a:p>
          <a:p>
            <a:pPr lvl="0"/>
            <a:r>
              <a:rPr lang="ru-RU" dirty="0"/>
              <a:t>граждане в возрасте до двадцати лет, имеющие только одного родителя – инвалида I группы, при условии среднедушевого дохода семьи ниже прожиточного минимума;</a:t>
            </a:r>
          </a:p>
          <a:p>
            <a:pPr lvl="0"/>
            <a:r>
              <a:rPr lang="ru-RU" dirty="0"/>
              <a:t>граждане, пострадавшие во время аварии на Чернобыльской АЭС;</a:t>
            </a:r>
          </a:p>
          <a:p>
            <a:pPr lvl="0"/>
            <a:r>
              <a:rPr lang="ru-RU" dirty="0"/>
              <a:t>дети военнослужащих, погибших при исполнении воинских обязанностей или умерших вследствие ранений или заболеваний, полученных при исполнении воинских обязанностей;</a:t>
            </a:r>
          </a:p>
          <a:p>
            <a:pPr lvl="0"/>
            <a:r>
              <a:rPr lang="ru-RU" dirty="0"/>
              <a:t>дети Героев Советского Союза, героев РФ и полных кавалеров ордена Славы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9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418465"/>
            <a:ext cx="10160000" cy="9580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2A3DAD"/>
                </a:solidFill>
              </a:rPr>
              <a:t>Кто может обучаться на подготовительном отделении ТвГУ за счёт бюджетных ассигнований федерального бюджета в 2022-2023 году?</a:t>
            </a:r>
            <a:endParaRPr lang="ru-RU" sz="28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8919" y="1794933"/>
            <a:ext cx="11730681" cy="45564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дети </a:t>
            </a:r>
            <a:r>
              <a:rPr lang="ru-RU" dirty="0"/>
              <a:t>сотрудников органов внутренних дел, уголовно-исполнительной системы, федеральной противопожарной службы, органов по контролю за оборотом наркотиков, таможенных органов, которые погибли при исполнении служебных обязанностей;</a:t>
            </a:r>
          </a:p>
          <a:p>
            <a:pPr lvl="0"/>
            <a:r>
              <a:rPr lang="ru-RU" dirty="0"/>
              <a:t>дети прокурорских работников, погибших при исполнении служебных обязанностей;</a:t>
            </a:r>
          </a:p>
          <a:p>
            <a:pPr lvl="0"/>
            <a:r>
              <a:rPr lang="ru-RU" dirty="0"/>
              <a:t>военнослужащие по контракту, продолжительность службы которых составляет не менее трех лет, а также военнослужащие запаса, прошедшие военную службу по призыву и по контракту и поступающие в вузы по рекомендации командиров;</a:t>
            </a:r>
          </a:p>
          <a:p>
            <a:pPr lvl="0"/>
            <a:r>
              <a:rPr lang="ru-RU" dirty="0"/>
              <a:t>инвалиды войны, участники боевых действий, ветераны боевых действий;</a:t>
            </a:r>
          </a:p>
          <a:p>
            <a:pPr lvl="0"/>
            <a:r>
              <a:rPr lang="ru-RU" dirty="0"/>
              <a:t>граждане, принимавшие участие в испытании ядерного оружия;</a:t>
            </a:r>
          </a:p>
          <a:p>
            <a:pPr lvl="0"/>
            <a:r>
              <a:rPr lang="ru-RU" dirty="0"/>
              <a:t>военнослужащие, принимавшие участие в боевых действиях в «горячих точках».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418465"/>
            <a:ext cx="10160000" cy="9580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2A3DAD"/>
                </a:solidFill>
              </a:rPr>
              <a:t>Требования к обучающимся на подготовительном отделении </a:t>
            </a:r>
            <a:r>
              <a:rPr lang="ru-RU" sz="2800" b="1" i="1" dirty="0" smtClean="0">
                <a:solidFill>
                  <a:srgbClr val="2A3DAD"/>
                </a:solidFill>
              </a:rPr>
              <a:t>за </a:t>
            </a:r>
            <a:r>
              <a:rPr lang="ru-RU" sz="2800" b="1" i="1" dirty="0">
                <a:solidFill>
                  <a:srgbClr val="2A3DAD"/>
                </a:solidFill>
              </a:rPr>
              <a:t>счёт бюджетных ассигнований </a:t>
            </a:r>
            <a:r>
              <a:rPr lang="ru-RU" sz="2800" b="1" i="1" dirty="0" smtClean="0">
                <a:solidFill>
                  <a:srgbClr val="2A3DAD"/>
                </a:solidFill>
              </a:rPr>
              <a:t/>
            </a:r>
            <a:br>
              <a:rPr lang="ru-RU" sz="2800" b="1" i="1" dirty="0" smtClean="0">
                <a:solidFill>
                  <a:srgbClr val="2A3DAD"/>
                </a:solidFill>
              </a:rPr>
            </a:br>
            <a:r>
              <a:rPr lang="ru-RU" sz="2800" b="1" i="1" dirty="0" smtClean="0">
                <a:solidFill>
                  <a:srgbClr val="2A3DAD"/>
                </a:solidFill>
              </a:rPr>
              <a:t>федерального </a:t>
            </a:r>
            <a:r>
              <a:rPr lang="ru-RU" sz="2800" b="1" i="1" dirty="0">
                <a:solidFill>
                  <a:srgbClr val="2A3DAD"/>
                </a:solidFill>
              </a:rPr>
              <a:t>бюджета:</a:t>
            </a:r>
            <a:endParaRPr lang="ru-RU" sz="28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32000" y="1794933"/>
            <a:ext cx="9657493" cy="4556439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наличие </a:t>
            </a:r>
            <a:r>
              <a:rPr lang="ru-RU" dirty="0"/>
              <a:t>среднего общего образования (дети-сироты и дети, оставшиеся без попечения родителей, а также лица из числа детей-сирот и детей, оставшихся без попечения родителей, принимаются на подготовительные отделения в том числе в период освоения ими образовательных программ среднего общего образования);</a:t>
            </a:r>
          </a:p>
          <a:p>
            <a:pPr lvl="0" algn="just"/>
            <a:r>
              <a:rPr lang="ru-RU" dirty="0" smtClean="0"/>
              <a:t>обучение </a:t>
            </a:r>
            <a:r>
              <a:rPr lang="ru-RU" dirty="0"/>
              <a:t>на подготовительном отделении вуза впервые.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5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1" y="418465"/>
            <a:ext cx="9082218" cy="9580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2A3DAD"/>
                </a:solidFill>
              </a:rPr>
              <a:t>Какие нужны документы для зачисления </a:t>
            </a:r>
            <a:r>
              <a:rPr lang="ru-RU" sz="2800" b="1" i="1" dirty="0" smtClean="0">
                <a:solidFill>
                  <a:srgbClr val="2A3DAD"/>
                </a:solidFill>
              </a:rPr>
              <a:t/>
            </a:r>
            <a:br>
              <a:rPr lang="ru-RU" sz="2800" b="1" i="1" dirty="0" smtClean="0">
                <a:solidFill>
                  <a:srgbClr val="2A3DAD"/>
                </a:solidFill>
              </a:rPr>
            </a:br>
            <a:r>
              <a:rPr lang="ru-RU" sz="2800" b="1" i="1" dirty="0" smtClean="0">
                <a:solidFill>
                  <a:srgbClr val="2A3DAD"/>
                </a:solidFill>
              </a:rPr>
              <a:t>на </a:t>
            </a:r>
            <a:r>
              <a:rPr lang="ru-RU" sz="2800" b="1" i="1" dirty="0">
                <a:solidFill>
                  <a:srgbClr val="2A3DAD"/>
                </a:solidFill>
              </a:rPr>
              <a:t>подготовительное </a:t>
            </a:r>
            <a:r>
              <a:rPr lang="ru-RU" sz="2800" b="1" i="1" dirty="0" smtClean="0">
                <a:solidFill>
                  <a:srgbClr val="2A3DAD"/>
                </a:solidFill>
              </a:rPr>
              <a:t>отделение </a:t>
            </a:r>
            <a:br>
              <a:rPr lang="ru-RU" sz="2800" b="1" i="1" dirty="0" smtClean="0">
                <a:solidFill>
                  <a:srgbClr val="2A3DAD"/>
                </a:solidFill>
              </a:rPr>
            </a:br>
            <a:r>
              <a:rPr lang="ru-RU" sz="2800" b="1" i="1" dirty="0" smtClean="0">
                <a:solidFill>
                  <a:srgbClr val="2A3DAD"/>
                </a:solidFill>
              </a:rPr>
              <a:t>на бюджетной основе?</a:t>
            </a:r>
            <a:endParaRPr lang="ru-RU" sz="28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23071" y="1635276"/>
            <a:ext cx="9366422" cy="455643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заявление</a:t>
            </a:r>
            <a:r>
              <a:rPr lang="ru-RU" dirty="0"/>
              <a:t>;</a:t>
            </a:r>
          </a:p>
          <a:p>
            <a:pPr lvl="0" algn="just"/>
            <a:r>
              <a:rPr lang="ru-RU" dirty="0" smtClean="0"/>
              <a:t>паспорт </a:t>
            </a:r>
            <a:r>
              <a:rPr lang="ru-RU" dirty="0"/>
              <a:t>гражданина Российской Федерации;</a:t>
            </a:r>
          </a:p>
          <a:p>
            <a:pPr lvl="0" algn="just"/>
            <a:r>
              <a:rPr lang="ru-RU" dirty="0" smtClean="0"/>
              <a:t>для </a:t>
            </a:r>
            <a:r>
              <a:rPr lang="ru-RU" dirty="0"/>
              <a:t>лиц, имеющих среднее общее образование, - документ об образовании и (или) о квалификации, подтверждающий получение среднего общего образования;</a:t>
            </a:r>
          </a:p>
          <a:p>
            <a:pPr lvl="0" algn="just"/>
            <a:r>
              <a:rPr lang="ru-RU" dirty="0" smtClean="0"/>
              <a:t>для </a:t>
            </a:r>
            <a:r>
              <a:rPr lang="ru-RU" dirty="0"/>
              <a:t>лиц, осваивающих образовательные программы среднего общего образования (из числа детей-сирот и детей, оставшихся без попечения родителей) - аттестат об основном общем образовании и справку о периоде обучения по образовательной программе среднего общего образования;</a:t>
            </a:r>
          </a:p>
          <a:p>
            <a:pPr lvl="0" algn="just"/>
            <a:r>
              <a:rPr lang="ru-RU" dirty="0" smtClean="0"/>
              <a:t>документ</a:t>
            </a:r>
            <a:r>
              <a:rPr lang="ru-RU" dirty="0"/>
              <a:t>, подтверждающий особые права приема на подготовительное </a:t>
            </a:r>
            <a:r>
              <a:rPr lang="ru-RU" dirty="0" smtClean="0"/>
              <a:t>отделение</a:t>
            </a:r>
            <a:r>
              <a:rPr lang="ru-RU" dirty="0"/>
              <a:t>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8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1" y="739741"/>
            <a:ext cx="9082218" cy="9580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2A3DAD"/>
                </a:solidFill>
              </a:rPr>
              <a:t>Когда начинается прием </a:t>
            </a:r>
            <a:r>
              <a:rPr lang="ru-RU" sz="2800" b="1" i="1" dirty="0">
                <a:solidFill>
                  <a:srgbClr val="2A3DAD"/>
                </a:solidFill>
              </a:rPr>
              <a:t>документов на подготовительное отделение для обучения за счёт бюджетных ассигнований федерального </a:t>
            </a:r>
            <a:r>
              <a:rPr lang="ru-RU" sz="2800" b="1" i="1" dirty="0" smtClean="0">
                <a:solidFill>
                  <a:srgbClr val="2A3DAD"/>
                </a:solidFill>
              </a:rPr>
              <a:t>бюджета?</a:t>
            </a:r>
            <a:endParaRPr lang="ru-RU" sz="28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93257" y="2437485"/>
            <a:ext cx="9129486" cy="295006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/>
              <a:t>Приём документов на подготовительное отделение для обучения за счёт бюджетных ассигнований федерального бюджета осуществляется с 1 февраля до 15 сентября 2022 года по адресу: </a:t>
            </a:r>
            <a:r>
              <a:rPr lang="ru-RU" dirty="0" err="1"/>
              <a:t>г.Тверь</a:t>
            </a:r>
            <a:r>
              <a:rPr lang="ru-RU" dirty="0"/>
              <a:t>, Студенческий пер., д. 13, </a:t>
            </a:r>
            <a:r>
              <a:rPr lang="ru-RU" dirty="0" err="1"/>
              <a:t>каб</a:t>
            </a:r>
            <a:r>
              <a:rPr lang="ru-RU" dirty="0"/>
              <a:t>. 203.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2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1548" y="1259174"/>
            <a:ext cx="6280878" cy="4601876"/>
          </a:xfrm>
        </p:spPr>
        <p:txBody>
          <a:bodyPr>
            <a:normAutofit fontScale="85000" lnSpcReduction="10000"/>
          </a:bodyPr>
          <a:lstStyle/>
          <a:p>
            <a:pPr marL="92075" indent="0"/>
            <a:r>
              <a:rPr lang="ru-RU" altLang="ru-RU" dirty="0" smtClean="0"/>
              <a:t> Подготовительное</a:t>
            </a:r>
            <a:r>
              <a:rPr lang="en-US" altLang="ru-RU" dirty="0" smtClean="0"/>
              <a:t> </a:t>
            </a:r>
            <a:r>
              <a:rPr lang="ru-RU" altLang="ru-RU" dirty="0"/>
              <a:t>отделение в университете появилось более сорока лет назад. </a:t>
            </a:r>
            <a:endParaRPr lang="ru-RU" altLang="ru-RU" dirty="0" smtClean="0"/>
          </a:p>
          <a:p>
            <a:pPr marL="92075" indent="0"/>
            <a:r>
              <a:rPr lang="ru-RU" altLang="ru-RU" dirty="0" smtClean="0"/>
              <a:t> С </a:t>
            </a:r>
            <a:r>
              <a:rPr lang="ru-RU" altLang="ru-RU" dirty="0"/>
              <a:t>тех пор </a:t>
            </a:r>
            <a:r>
              <a:rPr lang="ru-RU" altLang="ru-RU" dirty="0" smtClean="0"/>
              <a:t>более </a:t>
            </a:r>
            <a:r>
              <a:rPr lang="ru-RU" altLang="ru-RU" dirty="0"/>
              <a:t>тысячи выпускников отделения стали студентами университета и получили высшее образование в области экономики и управления, сферы обслуживания, образования, а также естественных, гуманитарных, социальных и физико-математических наук.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843" y="704538"/>
            <a:ext cx="3921125" cy="53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537" y="262907"/>
            <a:ext cx="6574640" cy="137159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2A3DAD"/>
                </a:solidFill>
              </a:rPr>
              <a:t>Наши контакты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54433" y="2216728"/>
            <a:ext cx="5444840" cy="335131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altLang="ru-RU" sz="3200" dirty="0" smtClean="0"/>
              <a:t>Адрес: г. Тверь, Студенческий пер., 13, комн. 203</a:t>
            </a:r>
          </a:p>
          <a:p>
            <a:pPr>
              <a:defRPr/>
            </a:pPr>
            <a:r>
              <a:rPr lang="ru-RU" altLang="ru-RU" sz="3200" dirty="0" smtClean="0"/>
              <a:t>Тел.: (4822) </a:t>
            </a:r>
            <a:r>
              <a:rPr lang="ru-RU" altLang="ru-RU" sz="3200" dirty="0" smtClean="0"/>
              <a:t>63-01-56</a:t>
            </a:r>
          </a:p>
          <a:p>
            <a:pPr>
              <a:defRPr/>
            </a:pPr>
            <a:r>
              <a:rPr lang="ru-RU" altLang="ru-RU" sz="3200" dirty="0" smtClean="0"/>
              <a:t>Сайт: </a:t>
            </a:r>
            <a:r>
              <a:rPr lang="en-US" altLang="ru-RU" sz="3200" dirty="0">
                <a:hlinkClick r:id="rId2"/>
              </a:rPr>
              <a:t>https://pd.cno.tversu.ru</a:t>
            </a:r>
            <a:r>
              <a:rPr lang="en-US" altLang="ru-RU" sz="3200" dirty="0" smtClean="0">
                <a:hlinkClick r:id="rId2"/>
              </a:rPr>
              <a:t>/</a:t>
            </a:r>
            <a:r>
              <a:rPr lang="ru-RU" altLang="ru-RU" sz="3200" dirty="0" smtClean="0"/>
              <a:t> </a:t>
            </a:r>
            <a:endParaRPr lang="de-DE" altLang="ru-RU" sz="3200" dirty="0" smtClean="0"/>
          </a:p>
          <a:p>
            <a:pPr>
              <a:defRPr/>
            </a:pPr>
            <a:r>
              <a:rPr lang="de-DE" altLang="ru-RU" sz="3200" dirty="0" smtClean="0"/>
              <a:t>E</a:t>
            </a:r>
            <a:r>
              <a:rPr lang="ru-RU" altLang="ru-RU" sz="3200" dirty="0" smtClean="0"/>
              <a:t>-</a:t>
            </a:r>
            <a:r>
              <a:rPr lang="de-DE" altLang="ru-RU" sz="3200" dirty="0" err="1" smtClean="0"/>
              <a:t>mail</a:t>
            </a:r>
            <a:r>
              <a:rPr lang="ru-RU" altLang="ru-RU" sz="3200" dirty="0" smtClean="0"/>
              <a:t>: </a:t>
            </a:r>
            <a:r>
              <a:rPr lang="de-DE" altLang="ru-RU" sz="3200" dirty="0" smtClean="0">
                <a:hlinkClick r:id="rId3"/>
              </a:rPr>
              <a:t>PO</a:t>
            </a:r>
            <a:r>
              <a:rPr lang="ru-RU" altLang="ru-RU" sz="3200" dirty="0" smtClean="0">
                <a:hlinkClick r:id="rId3"/>
              </a:rPr>
              <a:t>@</a:t>
            </a:r>
            <a:r>
              <a:rPr lang="de-DE" altLang="ru-RU" sz="3200" dirty="0" err="1" smtClean="0">
                <a:hlinkClick r:id="rId3"/>
              </a:rPr>
              <a:t>tversu</a:t>
            </a:r>
            <a:r>
              <a:rPr lang="ru-RU" altLang="ru-RU" sz="3200" dirty="0" smtClean="0">
                <a:hlinkClick r:id="rId3"/>
              </a:rPr>
              <a:t>.</a:t>
            </a:r>
            <a:r>
              <a:rPr lang="de-DE" altLang="ru-RU" sz="3200" dirty="0" err="1" smtClean="0">
                <a:hlinkClick r:id="rId3"/>
              </a:rPr>
              <a:t>ru</a:t>
            </a:r>
            <a:endParaRPr lang="ru-RU" altLang="ru-RU" sz="3200" dirty="0" smtClean="0"/>
          </a:p>
          <a:p>
            <a:pPr marL="0" indent="0" algn="ctr">
              <a:buNone/>
              <a:defRPr/>
            </a:pPr>
            <a:endParaRPr lang="ru-RU" sz="32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ru-RU" sz="3200" b="1" dirty="0" smtClean="0">
                <a:solidFill>
                  <a:srgbClr val="2A3DAD"/>
                </a:solidFill>
                <a:sym typeface="Wingdings" panose="05000000000000000000" pitchFamily="2" charset="2"/>
              </a:rPr>
              <a:t>          </a:t>
            </a:r>
            <a:r>
              <a:rPr lang="ru-RU" sz="4200" b="1" dirty="0" smtClean="0">
                <a:solidFill>
                  <a:srgbClr val="2A3DAD"/>
                </a:solidFill>
                <a:sym typeface="Wingdings" panose="05000000000000000000" pitchFamily="2" charset="2"/>
              </a:rPr>
              <a:t></a:t>
            </a:r>
            <a:r>
              <a:rPr lang="ru-RU" sz="4200" b="1" dirty="0" smtClean="0">
                <a:solidFill>
                  <a:srgbClr val="2A3DAD"/>
                </a:solidFill>
              </a:rPr>
              <a:t> </a:t>
            </a:r>
            <a:r>
              <a:rPr lang="ru-RU" sz="4200" b="1" dirty="0">
                <a:solidFill>
                  <a:srgbClr val="2A3DAD"/>
                </a:solidFill>
              </a:rPr>
              <a:t>63-01-56</a:t>
            </a:r>
            <a:endParaRPr lang="ru-RU" sz="4200" dirty="0">
              <a:solidFill>
                <a:srgbClr val="2A3DAD"/>
              </a:solidFill>
            </a:endParaRPr>
          </a:p>
          <a:p>
            <a:pPr marL="0" indent="0">
              <a:buNone/>
              <a:defRPr/>
            </a:pPr>
            <a:endParaRPr lang="ru-RU" altLang="ru-RU" sz="3200" dirty="0"/>
          </a:p>
          <a:p>
            <a:pPr>
              <a:defRPr/>
            </a:pPr>
            <a:endParaRPr lang="ru-RU" altLang="ru-RU" sz="3200" dirty="0" smtClean="0"/>
          </a:p>
          <a:p>
            <a:pPr>
              <a:defRPr/>
            </a:pPr>
            <a:endParaRPr lang="ru-RU" altLang="ru-RU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27" y="2008908"/>
            <a:ext cx="4904510" cy="32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qrcoder.ru/code/?https%3A%2F%2Fpd.cno.tversu.ru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0"/>
            <a:ext cx="2133600" cy="213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788" y="237314"/>
            <a:ext cx="3925347" cy="29492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6381" y="1340969"/>
            <a:ext cx="6026046" cy="38485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настоящее время Подготовительное отделение осуществляет дополнительное </a:t>
            </a:r>
            <a:r>
              <a:rPr lang="ru-RU" dirty="0" smtClean="0"/>
              <a:t>образование </a:t>
            </a:r>
            <a:r>
              <a:rPr lang="ru-RU" dirty="0"/>
              <a:t>школьников и других категорий поступающих, необходимое для выявления и развития их способностей перед поступлением в вуз, а также для успешной сдачи </a:t>
            </a:r>
            <a:r>
              <a:rPr lang="ru-RU" dirty="0" smtClean="0"/>
              <a:t>Основного и Единого государственных  экзаменов.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042" y="3397600"/>
            <a:ext cx="4002093" cy="27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705" y="502649"/>
            <a:ext cx="9111600" cy="958004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2A3DAD"/>
                </a:solidFill>
              </a:rPr>
              <a:t>Наши преподаватели</a:t>
            </a:r>
            <a:endParaRPr lang="ru-RU" i="1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712203" y="1754353"/>
            <a:ext cx="8198604" cy="39931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Проводят занятия на подготовительных курсах преподаватели институтов, факультетов и Академической гимназии университета, имеющие педагогический стаж более 10 лет, а также опыт подготовки к ЕГЭ</a:t>
            </a:r>
            <a:r>
              <a:rPr lang="en-US" dirty="0" smtClean="0"/>
              <a:t>/</a:t>
            </a:r>
            <a:r>
              <a:rPr lang="ru-RU" dirty="0" smtClean="0"/>
              <a:t>ОГЭ от пяти и более лет. Многие из них являются действующими экспертами ЕГЭ и ОГЭ. 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>
                <a:solidFill>
                  <a:srgbClr val="2A3DAD"/>
                </a:solidFill>
                <a:sym typeface="Wingdings" panose="05000000000000000000" pitchFamily="2" charset="2"/>
              </a:rPr>
              <a:t></a:t>
            </a:r>
            <a:r>
              <a:rPr lang="ru-RU" sz="4000" b="1" dirty="0">
                <a:solidFill>
                  <a:srgbClr val="2A3DAD"/>
                </a:solidFill>
              </a:rPr>
              <a:t> 63-01-56</a:t>
            </a:r>
            <a:endParaRPr lang="ru-RU" sz="4000" dirty="0">
              <a:solidFill>
                <a:srgbClr val="2A3DAD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594" y="550553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2A3DAD"/>
                </a:solidFill>
              </a:rPr>
              <a:t>Когда и как можно записаться на подготовительные курсы?</a:t>
            </a:r>
            <a:endParaRPr lang="ru-RU" sz="36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7372" y="2137393"/>
            <a:ext cx="6147460" cy="3377540"/>
          </a:xfrm>
        </p:spPr>
        <p:txBody>
          <a:bodyPr>
            <a:normAutofit fontScale="77500" lnSpcReduction="20000"/>
          </a:bodyPr>
          <a:lstStyle/>
          <a:p>
            <a:pPr marL="0" indent="0" algn="just"/>
            <a:r>
              <a:rPr lang="ru-RU" dirty="0" smtClean="0"/>
              <a:t>  </a:t>
            </a:r>
            <a:r>
              <a:rPr lang="ru-RU" sz="3100" dirty="0" smtClean="0"/>
              <a:t>Записаться на подготовительные курсы можно в течение учебного года (с сентября до мая) по будним дням (с 10.00 до 17.00), по адресу: г.Тверь, Студенческий пер., 13., </a:t>
            </a:r>
            <a:r>
              <a:rPr lang="ru-RU" sz="3100" dirty="0" err="1" smtClean="0"/>
              <a:t>каб</a:t>
            </a:r>
            <a:r>
              <a:rPr lang="ru-RU" sz="3100" dirty="0" smtClean="0"/>
              <a:t>. 203. </a:t>
            </a:r>
          </a:p>
          <a:p>
            <a:pPr marL="0" indent="0" algn="just"/>
            <a:r>
              <a:rPr lang="ru-RU" sz="3100" dirty="0" smtClean="0"/>
              <a:t>  Для заключения договора на обучение понадобятся паспорт абитуриента и паспорт родителя (законного представителя абитуриента), если абитуриент не достиг 18 лет.</a:t>
            </a:r>
            <a:endParaRPr lang="ru-RU" sz="31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5" y="2276763"/>
            <a:ext cx="501534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425862"/>
            <a:ext cx="9111600" cy="9580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i="1" dirty="0" smtClean="0">
                <a:solidFill>
                  <a:srgbClr val="2A3DAD"/>
                </a:solidFill>
              </a:rPr>
              <a:t>Какая форма обучения предполагается в этом учебном году?</a:t>
            </a:r>
            <a:endParaRPr lang="ru-RU" altLang="ru-RU" sz="3200" b="1" dirty="0">
              <a:solidFill>
                <a:srgbClr val="2A3DA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88180" y="2202873"/>
            <a:ext cx="5943601" cy="32142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Занятия на подготовительных курсах проводятся в очной форме в учебных корпусах университета, </a:t>
            </a:r>
            <a:r>
              <a:rPr lang="ru-RU" altLang="ru-RU" dirty="0" smtClean="0"/>
              <a:t>расположенных в центре города </a:t>
            </a:r>
            <a:br>
              <a:rPr lang="ru-RU" altLang="ru-RU" dirty="0" smtClean="0"/>
            </a:br>
            <a:r>
              <a:rPr lang="ru-RU" altLang="ru-RU" dirty="0" smtClean="0"/>
              <a:t>(Студенческий пер.), </a:t>
            </a:r>
            <a:r>
              <a:rPr lang="ru-RU" dirty="0" smtClean="0"/>
              <a:t>а для старшеклассников из Тверской области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в режиме онлайн с использованием дистанционных технологий (программы </a:t>
            </a:r>
            <a:r>
              <a:rPr lang="ru-RU" dirty="0" err="1" smtClean="0"/>
              <a:t>Teams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3" y="1990436"/>
            <a:ext cx="5375563" cy="35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425862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2A3DAD"/>
                </a:solidFill>
              </a:rPr>
              <a:t>Сколько предметов можно выбрать? </a:t>
            </a:r>
            <a:endParaRPr lang="ru-RU" sz="32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04015" y="2098908"/>
            <a:ext cx="5237019" cy="31086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 своему желанию можно выбрать один или несколько предметов и заниматься по удобной для вас программе и форме обучения.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900" b="1" dirty="0">
                <a:solidFill>
                  <a:srgbClr val="2A3DAD"/>
                </a:solidFill>
                <a:sym typeface="Wingdings" panose="05000000000000000000" pitchFamily="2" charset="2"/>
              </a:rPr>
              <a:t></a:t>
            </a:r>
            <a:r>
              <a:rPr lang="ru-RU" sz="3900" b="1" dirty="0">
                <a:solidFill>
                  <a:srgbClr val="2A3DAD"/>
                </a:solidFill>
              </a:rPr>
              <a:t> 63-01-56</a:t>
            </a:r>
            <a:endParaRPr lang="ru-RU" sz="3900" dirty="0">
              <a:solidFill>
                <a:srgbClr val="2A3DAD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4" name="Рисунок 4" descr="C:\Users\Malysheva.YA\Desktop\Скорректированные\IMG_3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37" y="2050474"/>
            <a:ext cx="4599708" cy="31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21" y="425862"/>
            <a:ext cx="9111600" cy="9580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2A3DAD"/>
                </a:solidFill>
              </a:rPr>
              <a:t>Сколько длится обучение?</a:t>
            </a:r>
            <a:endParaRPr lang="ru-RU" sz="3600" dirty="0">
              <a:solidFill>
                <a:srgbClr val="2A3DA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74326" y="1884218"/>
            <a:ext cx="5943601" cy="3948545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ru-RU" dirty="0" smtClean="0"/>
              <a:t>Предлагается различная продолжительность обучения:</a:t>
            </a:r>
          </a:p>
          <a:p>
            <a:pPr lvl="0"/>
            <a:r>
              <a:rPr lang="ru-RU" dirty="0" smtClean="0"/>
              <a:t>I поток – 7 месяцев (октябрь-май), подготовка к ЕГЭ/ОГЭ (60 часов);</a:t>
            </a:r>
          </a:p>
          <a:p>
            <a:pPr lvl="0"/>
            <a:r>
              <a:rPr lang="ru-RU" dirty="0" smtClean="0"/>
              <a:t>II поток – 4 месяца (январь-май), подготовка к ЕГЭ (30 часов).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F:\Фото\дети в 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48" y="2142485"/>
            <a:ext cx="4437928" cy="333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55" y="404091"/>
            <a:ext cx="8387339" cy="9580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i="1" dirty="0" smtClean="0">
                <a:solidFill>
                  <a:srgbClr val="2A3DAD"/>
                </a:solidFill>
              </a:rPr>
              <a:t>Программы обучения</a:t>
            </a:r>
            <a:endParaRPr lang="ru-RU" altLang="ru-RU" sz="3200" b="1" dirty="0">
              <a:solidFill>
                <a:srgbClr val="2A3DA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28800" y="1760517"/>
            <a:ext cx="10202390" cy="4379026"/>
          </a:xfrm>
        </p:spPr>
        <p:txBody>
          <a:bodyPr>
            <a:normAutofit fontScale="92500" lnSpcReduction="20000"/>
          </a:bodyPr>
          <a:lstStyle/>
          <a:p>
            <a:pPr marL="92075" indent="0">
              <a:lnSpc>
                <a:spcPct val="80000"/>
              </a:lnSpc>
              <a:buClr>
                <a:srgbClr val="BF4413"/>
              </a:buClr>
              <a:buNone/>
              <a:defRPr/>
            </a:pPr>
            <a:r>
              <a:rPr lang="ru-RU" altLang="ru-RU" b="1" i="1" u="sng" dirty="0" smtClean="0"/>
              <a:t>Программа «Подготовка к ОГЭ,</a:t>
            </a:r>
            <a:r>
              <a:rPr lang="ru-RU" altLang="ru-RU" b="1" i="1" u="sng" dirty="0" smtClean="0">
                <a:latin typeface="+mn-lt"/>
              </a:rPr>
              <a:t> 9 </a:t>
            </a:r>
            <a:r>
              <a:rPr lang="ru-RU" altLang="ru-RU" b="1" i="1" u="sng" dirty="0" smtClean="0"/>
              <a:t>класс» (60 часов)</a:t>
            </a:r>
            <a:endParaRPr lang="ru-RU" altLang="ru-RU" dirty="0" smtClean="0"/>
          </a:p>
          <a:p>
            <a:pPr marL="92075" indent="0" fontAlgn="auto">
              <a:lnSpc>
                <a:spcPct val="80000"/>
              </a:lnSpc>
              <a:buClr>
                <a:srgbClr val="BF4413"/>
              </a:buClr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Подготовка по математике и русскому языку к сдаче Основного государственного экзамена. Занятия проводятся в течение семи месяцев (в октябре-мае).</a:t>
            </a:r>
            <a:endParaRPr lang="ru-RU" altLang="ru-RU" b="1" i="1" u="sng" dirty="0" smtClean="0"/>
          </a:p>
          <a:p>
            <a:pPr marL="92075" indent="0" fontAlgn="auto">
              <a:lnSpc>
                <a:spcPct val="80000"/>
              </a:lnSpc>
              <a:buClr>
                <a:srgbClr val="BF4413"/>
              </a:buClr>
              <a:buFont typeface="Wingdings" panose="05000000000000000000" pitchFamily="2" charset="2"/>
              <a:buNone/>
              <a:defRPr/>
            </a:pPr>
            <a:r>
              <a:rPr lang="ru-RU" altLang="ru-RU" b="1" i="1" u="sng" dirty="0" smtClean="0"/>
              <a:t>Программа «Подготовка к ЕГЭ, 11 класс» (60 часов)</a:t>
            </a:r>
            <a:endParaRPr lang="ru-RU" altLang="ru-RU" dirty="0" smtClean="0"/>
          </a:p>
          <a:p>
            <a:pPr marL="92075" indent="0" fontAlgn="auto">
              <a:lnSpc>
                <a:spcPct val="80000"/>
              </a:lnSpc>
              <a:buClr>
                <a:srgbClr val="BF4413"/>
              </a:buClr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Глубокая подготовка по базовым предметам, необходимая для успешной сдачи ЕГЭ и поступления на выбранную специальность. Занятия проводятся в течение семи месяцев (в октябре-мае).</a:t>
            </a:r>
          </a:p>
          <a:p>
            <a:pPr marL="92075" indent="0" fontAlgn="auto">
              <a:lnSpc>
                <a:spcPct val="80000"/>
              </a:lnSpc>
              <a:buClr>
                <a:srgbClr val="BF4413"/>
              </a:buClr>
              <a:buFontTx/>
              <a:buNone/>
              <a:defRPr/>
            </a:pPr>
            <a:r>
              <a:rPr lang="ru-RU" altLang="ru-RU" b="1" i="1" u="sng" dirty="0" smtClean="0"/>
              <a:t>Программа «Подготовка к ЕГЭ, </a:t>
            </a:r>
            <a:r>
              <a:rPr lang="ru-RU" altLang="ru-RU" b="1" i="1" u="sng" dirty="0" err="1" smtClean="0"/>
              <a:t>Интенсив</a:t>
            </a:r>
            <a:r>
              <a:rPr lang="ru-RU" altLang="ru-RU" b="1" i="1" u="sng" dirty="0" smtClean="0"/>
              <a:t>» (30 часов)</a:t>
            </a:r>
            <a:endParaRPr lang="ru-RU" altLang="ru-RU" dirty="0" smtClean="0"/>
          </a:p>
          <a:p>
            <a:pPr marL="92075" indent="0" fontAlgn="auto">
              <a:lnSpc>
                <a:spcPct val="80000"/>
              </a:lnSpc>
              <a:buClr>
                <a:srgbClr val="BF4413"/>
              </a:buClr>
              <a:buFontTx/>
              <a:buNone/>
              <a:defRPr/>
            </a:pPr>
            <a:r>
              <a:rPr lang="ru-RU" altLang="ru-RU" dirty="0" smtClean="0"/>
              <a:t>Систематизация знаний абитуриентов перед единым государственным экзаменом и вступительными испытаниями, а также для повышения уровня знаний по отдельным разделам учебных дисциплин. Занятия проводятся в течение четырех месяцев (в январе-мае).</a:t>
            </a:r>
            <a:endParaRPr lang="ru-RU" altLang="ru-RU" sz="20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1178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Montserrat</vt:lpstr>
      <vt:lpstr>Symbol</vt:lpstr>
      <vt:lpstr>Wingdings</vt:lpstr>
      <vt:lpstr>Тема Office</vt:lpstr>
      <vt:lpstr>Подготовительное отделение</vt:lpstr>
      <vt:lpstr>Презентация PowerPoint</vt:lpstr>
      <vt:lpstr>Презентация PowerPoint</vt:lpstr>
      <vt:lpstr>Наши преподаватели</vt:lpstr>
      <vt:lpstr>Когда и как можно записаться на подготовительные курсы?</vt:lpstr>
      <vt:lpstr>Какая форма обучения предполагается в этом учебном году?</vt:lpstr>
      <vt:lpstr>Сколько предметов можно выбрать? </vt:lpstr>
      <vt:lpstr>Сколько длится обучение?</vt:lpstr>
      <vt:lpstr>Программы обучения</vt:lpstr>
      <vt:lpstr>Какова длительность каждого занятия? </vt:lpstr>
      <vt:lpstr>Есть ли возрастной ценз для учеников?</vt:lpstr>
      <vt:lpstr>Какова стоимость занятий?  Как оплачивается: сразу весь курс или половина стоимости?</vt:lpstr>
      <vt:lpstr>Можно ли пойти заниматься к конкретному педагогу? </vt:lpstr>
      <vt:lpstr>Можно ли учиться на подготовительных курсах бесплатно (на бюджетной основе)?</vt:lpstr>
      <vt:lpstr>Кто может обучаться на подготовительном отделении ТвГУ за счёт бюджетных ассигнований федерального бюджета в 2022-2023 году?</vt:lpstr>
      <vt:lpstr>Кто может обучаться на подготовительном отделении ТвГУ за счёт бюджетных ассигнований федерального бюджета в 2022-2023 году?</vt:lpstr>
      <vt:lpstr>Требования к обучающимся на подготовительном отделении за счёт бюджетных ассигнований  федерального бюджета:</vt:lpstr>
      <vt:lpstr>Какие нужны документы для зачисления  на подготовительное отделение  на бюджетной основе?</vt:lpstr>
      <vt:lpstr>Когда начинается прием документов на подготовительное отделение для обучения за счёт бюджетных ассигнований федерального бюджета?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Кравченко</dc:creator>
  <cp:lastModifiedBy>Гудий Кристина Александровна</cp:lastModifiedBy>
  <cp:revision>84</cp:revision>
  <dcterms:created xsi:type="dcterms:W3CDTF">2020-02-13T08:15:29Z</dcterms:created>
  <dcterms:modified xsi:type="dcterms:W3CDTF">2022-05-18T13:34:51Z</dcterms:modified>
</cp:coreProperties>
</file>